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5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9144000" cy="5143500" type="screen16x9"/>
  <p:notesSz cx="6858000" cy="9144000"/>
  <p:embeddedFontLst>
    <p:embeddedFont>
      <p:font typeface="Alfa Slab One" panose="020B0604020202020204" charset="0"/>
      <p:regular r:id="rId54"/>
    </p:embeddedFont>
    <p:embeddedFont>
      <p:font typeface="Fira Sans" panose="020B0503050000020004" pitchFamily="34" charset="0"/>
      <p:regular r:id="rId55"/>
      <p:bold r:id="rId56"/>
      <p:italic r:id="rId57"/>
      <p:boldItalic r:id="rId58"/>
    </p:embeddedFont>
    <p:embeddedFont>
      <p:font typeface="Fira Sans Condensed" panose="020B0503050000020004" pitchFamily="34" charset="0"/>
      <p:regular r:id="rId59"/>
      <p:bold r:id="rId60"/>
      <p:italic r:id="rId61"/>
      <p:boldItalic r:id="rId62"/>
    </p:embeddedFont>
    <p:embeddedFont>
      <p:font typeface="Fira Sans Extra Condensed" panose="020B0503050000020004" pitchFamily="34" charset="0"/>
      <p:regular r:id="rId63"/>
      <p:bold r:id="rId64"/>
      <p:italic r:id="rId65"/>
      <p:boldItalic r:id="rId66"/>
    </p:embeddedFont>
    <p:embeddedFont>
      <p:font typeface="Fira Sans Extra Condensed Black" panose="020B0A03050000020004" pitchFamily="34" charset="0"/>
      <p:bold r:id="rId67"/>
      <p:boldItalic r:id="rId68"/>
    </p:embeddedFont>
    <p:embeddedFont>
      <p:font typeface="Fira Sans Extra Condensed Light" panose="020B0403050000020004" pitchFamily="34" charset="0"/>
      <p:regular r:id="rId69"/>
      <p:bold r:id="rId70"/>
      <p:italic r:id="rId71"/>
      <p:boldItalic r:id="rId72"/>
    </p:embeddedFont>
    <p:embeddedFont>
      <p:font typeface="Fira Sans Extra Condensed Medium" panose="020B0604020202020204" charset="0"/>
      <p:regular r:id="rId73"/>
      <p:bold r:id="rId74"/>
      <p:italic r:id="rId75"/>
      <p:boldItalic r:id="rId76"/>
    </p:embeddedFont>
    <p:embeddedFont>
      <p:font typeface="Hind Guntur" panose="02000000000000000000" pitchFamily="2" charset="0"/>
      <p:regular r:id="rId77"/>
      <p:bold r:id="rId78"/>
    </p:embeddedFont>
    <p:embeddedFont>
      <p:font typeface="Hind Guntur Medium" panose="02000000000000000000" pitchFamily="2" charset="0"/>
      <p:regular r:id="rId79"/>
      <p:bold r:id="rId80"/>
    </p:embeddedFont>
    <p:embeddedFont>
      <p:font typeface="Roboto"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E31A86-0FC8-4BB8-8DFF-2F8CC3646D8F}">
  <a:tblStyle styleId="{13E31A86-0FC8-4BB8-8DFF-2F8CC3646D8F}"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6377831-BD96-449F-B2DE-CDCEDBD622DC}"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66642F-DB46-452C-B038-6476CD2300B7}"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3.fntdata"/><Relationship Id="rId87" Type="http://schemas.openxmlformats.org/officeDocument/2006/relationships/theme" Target="theme/theme1.xml"/><Relationship Id="rId61" Type="http://schemas.openxmlformats.org/officeDocument/2006/relationships/font" Target="fonts/font8.fntdata"/><Relationship Id="rId8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e2a4eb443_2_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1e2a4eb443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d7b8f581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1d7b8f581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f5a8d1b0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f5a8d1b0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3b8b1c7b3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f3b8b1c7b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d7b8f581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d7b8f581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d7b8f581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d7b8f581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d7922703a_4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1d7922703a_4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d7922703a_4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d7922703a_4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1d7b8f581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1d7b8f581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d7922703a_4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d7922703a_4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7922703a_4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d7922703a_4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d7b8f581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d7b8f581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d7922703a_4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d7922703a_4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1d7922703a_4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1d7922703a_4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d7922703a_4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d7922703a_4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d7b8f5815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d7b8f581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d7b8f5815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d7b8f581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d7b8f5815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1d7b8f581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d7b8f5815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1d7b8f5815_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1f617bcb6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1f617bcb6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1d7b8f58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1d7b8f58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d7b8f58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1d7b8f58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d7b8f581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d7b8f58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d7b8f5815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d7b8f5815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1d7b8f5815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1d7b8f5815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d7b8f5815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1d7b8f5815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1d7b8f5815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1d7b8f5815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d7b8f5815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d7b8f581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1d7b8f5815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1d7b8f5815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d7b8f5815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d7b8f5815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d7b8f5815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1d7b8f5815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d7b8f5815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1d7b8f5815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1d7b8f5815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1d7b8f5815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d7b8f5815_0_5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d7b8f581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d7b8f5815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1d7b8f5815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d7b8f5815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1d7b8f5815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d7b8f5815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1d7b8f5815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1d7922703a_4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1d7922703a_4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1d7922703a_4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1d7922703a_4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a93044a32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a93044a3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d7922703a_4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d7922703a_4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1f4d40a6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1f4d40a6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f4d40a6d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f4d40a6d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d7922703a_4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1d7922703a_4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3b8b1c7b3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3b8b1c7b3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a7278125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1a7278125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3c3897be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f3c3897be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d7b8f5815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d7b8f581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d7b8f581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1d7b8f581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57200" y="414000"/>
            <a:ext cx="8229600" cy="143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457200" y="1702950"/>
            <a:ext cx="8229600" cy="792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57200" y="414000"/>
            <a:ext cx="82296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500"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
  <p:cSld name="TITLE_AND_BODY_1_1_2">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07670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25"/>
          <p:cNvSpPr txBox="1">
            <a:spLocks noGrp="1"/>
          </p:cNvSpPr>
          <p:nvPr>
            <p:ph type="subTitle" idx="1"/>
          </p:nvPr>
        </p:nvSpPr>
        <p:spPr>
          <a:xfrm>
            <a:off x="107670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98" name="Google Shape;98;p25"/>
          <p:cNvSpPr txBox="1">
            <a:spLocks noGrp="1"/>
          </p:cNvSpPr>
          <p:nvPr>
            <p:ph type="title" idx="2"/>
          </p:nvPr>
        </p:nvSpPr>
        <p:spPr>
          <a:xfrm>
            <a:off x="352395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25"/>
          <p:cNvSpPr txBox="1">
            <a:spLocks noGrp="1"/>
          </p:cNvSpPr>
          <p:nvPr>
            <p:ph type="subTitle" idx="3"/>
          </p:nvPr>
        </p:nvSpPr>
        <p:spPr>
          <a:xfrm>
            <a:off x="352395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100" name="Google Shape;100;p25"/>
          <p:cNvSpPr txBox="1">
            <a:spLocks noGrp="1"/>
          </p:cNvSpPr>
          <p:nvPr>
            <p:ph type="title" idx="4"/>
          </p:nvPr>
        </p:nvSpPr>
        <p:spPr>
          <a:xfrm>
            <a:off x="597120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25"/>
          <p:cNvSpPr txBox="1">
            <a:spLocks noGrp="1"/>
          </p:cNvSpPr>
          <p:nvPr>
            <p:ph type="subTitle" idx="5"/>
          </p:nvPr>
        </p:nvSpPr>
        <p:spPr>
          <a:xfrm>
            <a:off x="597120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102" name="Google Shape;102;p25"/>
          <p:cNvSpPr txBox="1">
            <a:spLocks noGrp="1"/>
          </p:cNvSpPr>
          <p:nvPr>
            <p:ph type="title" idx="6"/>
          </p:nvPr>
        </p:nvSpPr>
        <p:spPr>
          <a:xfrm>
            <a:off x="107670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25"/>
          <p:cNvSpPr txBox="1">
            <a:spLocks noGrp="1"/>
          </p:cNvSpPr>
          <p:nvPr>
            <p:ph type="subTitle" idx="7"/>
          </p:nvPr>
        </p:nvSpPr>
        <p:spPr>
          <a:xfrm>
            <a:off x="107670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104" name="Google Shape;104;p25"/>
          <p:cNvSpPr txBox="1">
            <a:spLocks noGrp="1"/>
          </p:cNvSpPr>
          <p:nvPr>
            <p:ph type="title" idx="8"/>
          </p:nvPr>
        </p:nvSpPr>
        <p:spPr>
          <a:xfrm>
            <a:off x="352395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5" name="Google Shape;105;p25"/>
          <p:cNvSpPr txBox="1">
            <a:spLocks noGrp="1"/>
          </p:cNvSpPr>
          <p:nvPr>
            <p:ph type="subTitle" idx="9"/>
          </p:nvPr>
        </p:nvSpPr>
        <p:spPr>
          <a:xfrm>
            <a:off x="352395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106" name="Google Shape;106;p25"/>
          <p:cNvSpPr txBox="1">
            <a:spLocks noGrp="1"/>
          </p:cNvSpPr>
          <p:nvPr>
            <p:ph type="title" idx="13"/>
          </p:nvPr>
        </p:nvSpPr>
        <p:spPr>
          <a:xfrm>
            <a:off x="597120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7" name="Google Shape;107;p25"/>
          <p:cNvSpPr txBox="1">
            <a:spLocks noGrp="1"/>
          </p:cNvSpPr>
          <p:nvPr>
            <p:ph type="subTitle" idx="14"/>
          </p:nvPr>
        </p:nvSpPr>
        <p:spPr>
          <a:xfrm>
            <a:off x="597120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1600"/>
              </a:spcBef>
              <a:spcAft>
                <a:spcPts val="0"/>
              </a:spcAft>
              <a:buSzPts val="1400"/>
              <a:buFont typeface="Hind Guntur"/>
              <a:buNone/>
              <a:defRPr>
                <a:latin typeface="Hind Guntur"/>
                <a:ea typeface="Hind Guntur"/>
                <a:cs typeface="Hind Guntur"/>
                <a:sym typeface="Hind Guntur"/>
              </a:defRPr>
            </a:lvl9pPr>
          </a:lstStyle>
          <a:p>
            <a:endParaRPr/>
          </a:p>
        </p:txBody>
      </p:sp>
      <p:sp>
        <p:nvSpPr>
          <p:cNvPr id="108" name="Google Shape;108;p25"/>
          <p:cNvSpPr txBox="1">
            <a:spLocks noGrp="1"/>
          </p:cNvSpPr>
          <p:nvPr>
            <p:ph type="title" idx="15"/>
          </p:nvPr>
        </p:nvSpPr>
        <p:spPr>
          <a:xfrm>
            <a:off x="713250" y="539000"/>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7"/>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8" name="Google Shape;118;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21" name="Google Shape;121;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2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6" name="Google Shape;126;p2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7" name="Google Shape;127;p2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30"/>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30"/>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3" name="Google Shape;133;p30"/>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4" name="Google Shape;134;p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31"/>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9" name="Google Shape;139;p3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0"/>
        <p:cNvGrpSpPr/>
        <p:nvPr/>
      </p:nvGrpSpPr>
      <p:grpSpPr>
        <a:xfrm>
          <a:off x="0" y="0"/>
          <a:ext cx="0" cy="0"/>
          <a:chOff x="0" y="0"/>
          <a:chExt cx="0" cy="0"/>
        </a:xfrm>
      </p:grpSpPr>
      <p:sp>
        <p:nvSpPr>
          <p:cNvPr id="141" name="Google Shape;141;p3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4" name="Google Shape;144;p3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45" name="Google Shape;145;p3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6"/>
        <p:cNvGrpSpPr/>
        <p:nvPr/>
      </p:nvGrpSpPr>
      <p:grpSpPr>
        <a:xfrm>
          <a:off x="0" y="0"/>
          <a:ext cx="0" cy="0"/>
          <a:chOff x="0" y="0"/>
          <a:chExt cx="0" cy="0"/>
        </a:xfrm>
      </p:grpSpPr>
      <p:sp>
        <p:nvSpPr>
          <p:cNvPr id="147" name="Google Shape;147;p3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48" name="Google Shape;148;p3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
        <p:cNvGrpSpPr/>
        <p:nvPr/>
      </p:nvGrpSpPr>
      <p:grpSpPr>
        <a:xfrm>
          <a:off x="0" y="0"/>
          <a:ext cx="0" cy="0"/>
          <a:chOff x="0" y="0"/>
          <a:chExt cx="0" cy="0"/>
        </a:xfrm>
      </p:grpSpPr>
      <p:sp>
        <p:nvSpPr>
          <p:cNvPr id="150" name="Google Shape;150;p34"/>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153" name="Google Shape;153;p34"/>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4" name="Google Shape;154;p3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55" name="Google Shape;155;p3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35"/>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60" name="Google Shape;160;p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161"/>
        <p:cNvGrpSpPr/>
        <p:nvPr/>
      </p:nvGrpSpPr>
      <p:grpSpPr>
        <a:xfrm>
          <a:off x="0" y="0"/>
          <a:ext cx="0" cy="0"/>
          <a:chOff x="0" y="0"/>
          <a:chExt cx="0" cy="0"/>
        </a:xfrm>
      </p:grpSpPr>
      <p:sp>
        <p:nvSpPr>
          <p:cNvPr id="162" name="Google Shape;162;p36"/>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63" name="Google Shape;163;p36"/>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64" name="Google Shape;164;p3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65"/>
        <p:cNvGrpSpPr/>
        <p:nvPr/>
      </p:nvGrpSpPr>
      <p:grpSpPr>
        <a:xfrm>
          <a:off x="0" y="0"/>
          <a:ext cx="0" cy="0"/>
          <a:chOff x="0" y="0"/>
          <a:chExt cx="0" cy="0"/>
        </a:xfrm>
      </p:grpSpPr>
      <p:sp>
        <p:nvSpPr>
          <p:cNvPr id="166" name="Google Shape;166;p3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111" name="Google Shape;111;p26"/>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112" name="Google Shape;112;p2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26.jpg"/></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171" name="Google Shape;171;p38"/>
          <p:cNvPicPr preferRelativeResize="0"/>
          <p:nvPr/>
        </p:nvPicPr>
        <p:blipFill>
          <a:blip r:embed="rId3">
            <a:alphaModFix/>
          </a:blip>
          <a:stretch>
            <a:fillRect/>
          </a:stretch>
        </p:blipFill>
        <p:spPr>
          <a:xfrm>
            <a:off x="1525625" y="1064750"/>
            <a:ext cx="5819124" cy="4078749"/>
          </a:xfrm>
          <a:prstGeom prst="rect">
            <a:avLst/>
          </a:prstGeom>
          <a:noFill/>
          <a:ln>
            <a:noFill/>
          </a:ln>
        </p:spPr>
      </p:pic>
      <p:sp>
        <p:nvSpPr>
          <p:cNvPr id="172" name="Google Shape;172;p38"/>
          <p:cNvSpPr txBox="1">
            <a:spLocks noGrp="1"/>
          </p:cNvSpPr>
          <p:nvPr>
            <p:ph type="ctrTitle"/>
          </p:nvPr>
        </p:nvSpPr>
        <p:spPr>
          <a:xfrm>
            <a:off x="320388" y="229100"/>
            <a:ext cx="8229600" cy="1431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300">
                <a:solidFill>
                  <a:schemeClr val="accent6"/>
                </a:solidFill>
              </a:rPr>
              <a:t>A STUDY ON THE GROCERY BUYING BEHAVIOUR AMONG THE PEOPLE OF HYDERABAD</a:t>
            </a:r>
            <a:endParaRPr sz="33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456400" y="351075"/>
            <a:ext cx="8229600" cy="49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What is your most preferred supermarket?</a:t>
            </a:r>
            <a:endParaRPr/>
          </a:p>
        </p:txBody>
      </p:sp>
      <p:sp>
        <p:nvSpPr>
          <p:cNvPr id="359" name="Google Shape;359;p47"/>
          <p:cNvSpPr/>
          <p:nvPr/>
        </p:nvSpPr>
        <p:spPr>
          <a:xfrm>
            <a:off x="109299" y="2497200"/>
            <a:ext cx="1235985" cy="1030522"/>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7"/>
          <p:cNvSpPr/>
          <p:nvPr/>
        </p:nvSpPr>
        <p:spPr>
          <a:xfrm>
            <a:off x="1388427" y="1831243"/>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7"/>
          <p:cNvSpPr/>
          <p:nvPr/>
        </p:nvSpPr>
        <p:spPr>
          <a:xfrm>
            <a:off x="2918825" y="2114075"/>
            <a:ext cx="1487255" cy="1478919"/>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7"/>
          <p:cNvSpPr/>
          <p:nvPr/>
        </p:nvSpPr>
        <p:spPr>
          <a:xfrm>
            <a:off x="4479911" y="1171528"/>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7"/>
          <p:cNvSpPr/>
          <p:nvPr/>
        </p:nvSpPr>
        <p:spPr>
          <a:xfrm>
            <a:off x="5840405" y="2160421"/>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7"/>
          <p:cNvSpPr txBox="1"/>
          <p:nvPr/>
        </p:nvSpPr>
        <p:spPr>
          <a:xfrm>
            <a:off x="-20603" y="37047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2"/>
                </a:solidFill>
                <a:latin typeface="Fira Sans Extra Condensed"/>
                <a:ea typeface="Fira Sans Extra Condensed"/>
                <a:cs typeface="Fira Sans Extra Condensed"/>
                <a:sym typeface="Fira Sans Extra Condensed"/>
              </a:rPr>
              <a:t>Jio Mart</a:t>
            </a:r>
            <a:endParaRPr sz="1800" b="1" i="0" u="none" strike="noStrike" cap="none">
              <a:solidFill>
                <a:schemeClr val="accent2"/>
              </a:solidFill>
              <a:latin typeface="Fira Sans Extra Condensed"/>
              <a:ea typeface="Fira Sans Extra Condensed"/>
              <a:cs typeface="Fira Sans Extra Condensed"/>
              <a:sym typeface="Fira Sans Extra Condensed"/>
            </a:endParaRPr>
          </a:p>
        </p:txBody>
      </p:sp>
      <p:sp>
        <p:nvSpPr>
          <p:cNvPr id="365" name="Google Shape;365;p47"/>
          <p:cNvSpPr txBox="1"/>
          <p:nvPr/>
        </p:nvSpPr>
        <p:spPr>
          <a:xfrm>
            <a:off x="1384154" y="37047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3"/>
                </a:solidFill>
                <a:latin typeface="Fira Sans Extra Condensed"/>
                <a:ea typeface="Fira Sans Extra Condensed"/>
                <a:cs typeface="Fira Sans Extra Condensed"/>
                <a:sym typeface="Fira Sans Extra Condensed"/>
              </a:rPr>
              <a:t>Ratnadeep</a:t>
            </a:r>
            <a:endParaRPr sz="18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366" name="Google Shape;366;p47"/>
          <p:cNvSpPr txBox="1"/>
          <p:nvPr/>
        </p:nvSpPr>
        <p:spPr>
          <a:xfrm>
            <a:off x="2875680" y="37047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4"/>
                </a:solidFill>
                <a:latin typeface="Fira Sans Extra Condensed"/>
                <a:ea typeface="Fira Sans Extra Condensed"/>
                <a:cs typeface="Fira Sans Extra Condensed"/>
                <a:sym typeface="Fira Sans Extra Condensed"/>
              </a:rPr>
              <a:t>More Megastore</a:t>
            </a:r>
            <a:endParaRPr sz="18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367" name="Google Shape;367;p47"/>
          <p:cNvSpPr txBox="1"/>
          <p:nvPr/>
        </p:nvSpPr>
        <p:spPr>
          <a:xfrm>
            <a:off x="4475625" y="37047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5"/>
                </a:solidFill>
                <a:latin typeface="Fira Sans Extra Condensed"/>
                <a:ea typeface="Fira Sans Extra Condensed"/>
                <a:cs typeface="Fira Sans Extra Condensed"/>
                <a:sym typeface="Fira Sans Extra Condensed"/>
              </a:rPr>
              <a:t>D Mart</a:t>
            </a:r>
            <a:endParaRPr sz="1800" b="1"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368" name="Google Shape;368;p47"/>
          <p:cNvSpPr txBox="1"/>
          <p:nvPr/>
        </p:nvSpPr>
        <p:spPr>
          <a:xfrm>
            <a:off x="5869525" y="3704800"/>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6"/>
                </a:solidFill>
                <a:latin typeface="Fira Sans Extra Condensed"/>
                <a:ea typeface="Fira Sans Extra Condensed"/>
                <a:cs typeface="Fira Sans Extra Condensed"/>
                <a:sym typeface="Fira Sans Extra Condensed"/>
              </a:rPr>
              <a:t>BigBazaar</a:t>
            </a:r>
            <a:endParaRPr sz="18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369" name="Google Shape;369;p47"/>
          <p:cNvSpPr txBox="1"/>
          <p:nvPr/>
        </p:nvSpPr>
        <p:spPr>
          <a:xfrm>
            <a:off x="384088"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6.5</a:t>
            </a:r>
            <a:r>
              <a:rPr lang="en"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0" name="Google Shape;370;p47"/>
          <p:cNvSpPr txBox="1"/>
          <p:nvPr/>
        </p:nvSpPr>
        <p:spPr>
          <a:xfrm>
            <a:off x="1705150" y="3012725"/>
            <a:ext cx="8538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17.5</a:t>
            </a:r>
            <a:r>
              <a:rPr lang="en" sz="2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2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1" name="Google Shape;371;p47"/>
          <p:cNvSpPr txBox="1"/>
          <p:nvPr/>
        </p:nvSpPr>
        <p:spPr>
          <a:xfrm>
            <a:off x="3314975"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8</a:t>
            </a:r>
            <a:r>
              <a:rPr lang="en" sz="2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2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2" name="Google Shape;372;p47"/>
          <p:cNvSpPr txBox="1"/>
          <p:nvPr/>
        </p:nvSpPr>
        <p:spPr>
          <a:xfrm>
            <a:off x="4880325"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44</a:t>
            </a:r>
            <a:r>
              <a:rPr lang="en" sz="2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2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3" name="Google Shape;373;p47"/>
          <p:cNvSpPr txBox="1"/>
          <p:nvPr/>
        </p:nvSpPr>
        <p:spPr>
          <a:xfrm>
            <a:off x="6274225" y="3012726"/>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7</a:t>
            </a:r>
            <a:r>
              <a:rPr lang="en" sz="2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2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4" name="Google Shape;374;p47"/>
          <p:cNvSpPr/>
          <p:nvPr/>
        </p:nvSpPr>
        <p:spPr>
          <a:xfrm>
            <a:off x="7571399" y="2497200"/>
            <a:ext cx="1235985" cy="1030522"/>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7"/>
          <p:cNvSpPr txBox="1"/>
          <p:nvPr/>
        </p:nvSpPr>
        <p:spPr>
          <a:xfrm>
            <a:off x="7888088"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300">
                <a:solidFill>
                  <a:srgbClr val="FFFFFF"/>
                </a:solidFill>
                <a:latin typeface="Fira Sans Extra Condensed Medium"/>
                <a:ea typeface="Fira Sans Extra Condensed Medium"/>
                <a:cs typeface="Fira Sans Extra Condensed Medium"/>
                <a:sym typeface="Fira Sans Extra Condensed Medium"/>
              </a:rPr>
              <a:t>6</a:t>
            </a:r>
            <a:r>
              <a:rPr lang="en" sz="2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2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376" name="Google Shape;376;p47"/>
          <p:cNvSpPr txBox="1"/>
          <p:nvPr/>
        </p:nvSpPr>
        <p:spPr>
          <a:xfrm>
            <a:off x="7358797" y="37047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rgbClr val="20124D"/>
                </a:solidFill>
                <a:latin typeface="Fira Sans Extra Condensed"/>
                <a:ea typeface="Fira Sans Extra Condensed"/>
                <a:cs typeface="Fira Sans Extra Condensed"/>
                <a:sym typeface="Fira Sans Extra Condensed"/>
              </a:rPr>
              <a:t>Heritage Fresh</a:t>
            </a:r>
            <a:endParaRPr sz="1800" b="1" i="0" u="none" strike="noStrike" cap="none">
              <a:solidFill>
                <a:srgbClr val="20124D"/>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cxnSp>
        <p:nvCxnSpPr>
          <p:cNvPr id="381" name="Google Shape;381;p48"/>
          <p:cNvCxnSpPr/>
          <p:nvPr/>
        </p:nvCxnSpPr>
        <p:spPr>
          <a:xfrm>
            <a:off x="1695450" y="3952901"/>
            <a:ext cx="1825800" cy="251100"/>
          </a:xfrm>
          <a:prstGeom prst="straightConnector1">
            <a:avLst/>
          </a:prstGeom>
          <a:noFill/>
          <a:ln w="19050" cap="flat" cmpd="sng">
            <a:solidFill>
              <a:srgbClr val="0071BC"/>
            </a:solidFill>
            <a:prstDash val="solid"/>
            <a:round/>
            <a:headEnd type="none" w="sm" len="sm"/>
            <a:tailEnd type="none" w="sm" len="sm"/>
          </a:ln>
        </p:spPr>
      </p:cxnSp>
      <p:grpSp>
        <p:nvGrpSpPr>
          <p:cNvPr id="382" name="Google Shape;382;p48"/>
          <p:cNvGrpSpPr/>
          <p:nvPr/>
        </p:nvGrpSpPr>
        <p:grpSpPr>
          <a:xfrm rot="10800000">
            <a:off x="457039" y="1366446"/>
            <a:ext cx="3096111" cy="3102004"/>
            <a:chOff x="5462831" y="1340126"/>
            <a:chExt cx="3314184" cy="3415175"/>
          </a:xfrm>
        </p:grpSpPr>
        <p:sp>
          <p:nvSpPr>
            <p:cNvPr id="383" name="Google Shape;383;p48"/>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8"/>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rgbClr val="0071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5" name="Google Shape;385;p48"/>
          <p:cNvCxnSpPr/>
          <p:nvPr/>
        </p:nvCxnSpPr>
        <p:spPr>
          <a:xfrm rot="10800000" flipH="1">
            <a:off x="2598525" y="2161075"/>
            <a:ext cx="810900" cy="292200"/>
          </a:xfrm>
          <a:prstGeom prst="straightConnector1">
            <a:avLst/>
          </a:prstGeom>
          <a:noFill/>
          <a:ln w="19050" cap="flat" cmpd="sng">
            <a:solidFill>
              <a:srgbClr val="52DEFF"/>
            </a:solidFill>
            <a:prstDash val="solid"/>
            <a:round/>
            <a:headEnd type="none" w="sm" len="sm"/>
            <a:tailEnd type="none" w="sm" len="sm"/>
          </a:ln>
        </p:spPr>
      </p:cxnSp>
      <p:sp>
        <p:nvSpPr>
          <p:cNvPr id="386" name="Google Shape;386;p48"/>
          <p:cNvSpPr txBox="1"/>
          <p:nvPr/>
        </p:nvSpPr>
        <p:spPr>
          <a:xfrm>
            <a:off x="1280025" y="3064500"/>
            <a:ext cx="1013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74%</a:t>
            </a:r>
            <a:endParaRPr sz="2100" b="1">
              <a:solidFill>
                <a:schemeClr val="lt1"/>
              </a:solidFill>
              <a:latin typeface="Fira Sans Extra Condensed"/>
              <a:ea typeface="Fira Sans Extra Condensed"/>
              <a:cs typeface="Fira Sans Extra Condensed"/>
              <a:sym typeface="Fira Sans Extra Condensed"/>
            </a:endParaRPr>
          </a:p>
        </p:txBody>
      </p:sp>
      <p:sp>
        <p:nvSpPr>
          <p:cNvPr id="387" name="Google Shape;387;p48"/>
          <p:cNvSpPr txBox="1"/>
          <p:nvPr/>
        </p:nvSpPr>
        <p:spPr>
          <a:xfrm>
            <a:off x="2396025" y="2453275"/>
            <a:ext cx="1013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26%</a:t>
            </a:r>
            <a:endParaRPr sz="2100" b="1">
              <a:solidFill>
                <a:schemeClr val="lt1"/>
              </a:solidFill>
              <a:latin typeface="Fira Sans Extra Condensed"/>
              <a:ea typeface="Fira Sans Extra Condensed"/>
              <a:cs typeface="Fira Sans Extra Condensed"/>
              <a:sym typeface="Fira Sans Extra Condensed"/>
            </a:endParaRPr>
          </a:p>
        </p:txBody>
      </p:sp>
      <p:sp>
        <p:nvSpPr>
          <p:cNvPr id="388" name="Google Shape;388;p48"/>
          <p:cNvSpPr txBox="1"/>
          <p:nvPr/>
        </p:nvSpPr>
        <p:spPr>
          <a:xfrm>
            <a:off x="3606325" y="4063725"/>
            <a:ext cx="564300" cy="35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200" b="1">
                <a:solidFill>
                  <a:schemeClr val="accent4"/>
                </a:solidFill>
                <a:latin typeface="Fira Sans Extra Condensed"/>
                <a:ea typeface="Fira Sans Extra Condensed"/>
                <a:cs typeface="Fira Sans Extra Condensed"/>
                <a:sym typeface="Fira Sans Extra Condensed"/>
              </a:rPr>
              <a:t>Yes</a:t>
            </a:r>
            <a:endParaRPr sz="22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389" name="Google Shape;389;p48"/>
          <p:cNvSpPr txBox="1"/>
          <p:nvPr/>
        </p:nvSpPr>
        <p:spPr>
          <a:xfrm>
            <a:off x="3521250" y="1895525"/>
            <a:ext cx="564300" cy="35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200" b="1">
                <a:solidFill>
                  <a:schemeClr val="accent2"/>
                </a:solidFill>
                <a:latin typeface="Fira Sans Extra Condensed"/>
                <a:ea typeface="Fira Sans Extra Condensed"/>
                <a:cs typeface="Fira Sans Extra Condensed"/>
                <a:sym typeface="Fira Sans Extra Condensed"/>
              </a:rPr>
              <a:t>No</a:t>
            </a:r>
            <a:endParaRPr sz="2200" b="1" i="0" u="none" strike="noStrike" cap="none">
              <a:solidFill>
                <a:schemeClr val="accent2"/>
              </a:solidFill>
              <a:latin typeface="Fira Sans Extra Condensed"/>
              <a:ea typeface="Fira Sans Extra Condensed"/>
              <a:cs typeface="Fira Sans Extra Condensed"/>
              <a:sym typeface="Fira Sans Extra Condensed"/>
            </a:endParaRPr>
          </a:p>
        </p:txBody>
      </p:sp>
      <p:pic>
        <p:nvPicPr>
          <p:cNvPr id="390" name="Google Shape;390;p48"/>
          <p:cNvPicPr preferRelativeResize="0"/>
          <p:nvPr/>
        </p:nvPicPr>
        <p:blipFill>
          <a:blip r:embed="rId3">
            <a:alphaModFix/>
          </a:blip>
          <a:stretch>
            <a:fillRect/>
          </a:stretch>
        </p:blipFill>
        <p:spPr>
          <a:xfrm>
            <a:off x="4501375" y="796578"/>
            <a:ext cx="4377650" cy="4347021"/>
          </a:xfrm>
          <a:prstGeom prst="rect">
            <a:avLst/>
          </a:prstGeom>
          <a:noFill/>
          <a:ln>
            <a:noFill/>
          </a:ln>
        </p:spPr>
      </p:pic>
      <p:sp>
        <p:nvSpPr>
          <p:cNvPr id="391" name="Google Shape;391;p48"/>
          <p:cNvSpPr txBox="1"/>
          <p:nvPr/>
        </p:nvSpPr>
        <p:spPr>
          <a:xfrm>
            <a:off x="973125" y="290100"/>
            <a:ext cx="7905900" cy="8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Fira Sans Extra Condensed"/>
                <a:ea typeface="Fira Sans Extra Condensed"/>
                <a:cs typeface="Fira Sans Extra Condensed"/>
                <a:sym typeface="Fira Sans Extra Condensed"/>
              </a:rPr>
              <a:t>Have you shopped for groceries online at least once?</a:t>
            </a:r>
            <a:endParaRPr sz="2500" b="1">
              <a:latin typeface="Fira Sans Extra Condensed"/>
              <a:ea typeface="Fira Sans Extra Condensed"/>
              <a:cs typeface="Fira Sans Extra Condensed"/>
              <a:sym typeface="Fira Sans Ext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7" name="Google Shape;397;p49"/>
          <p:cNvPicPr preferRelativeResize="0"/>
          <p:nvPr/>
        </p:nvPicPr>
        <p:blipFill rotWithShape="1">
          <a:blip r:embed="rId3">
            <a:alphaModFix/>
          </a:blip>
          <a:srcRect l="4361"/>
          <a:stretch/>
        </p:blipFill>
        <p:spPr>
          <a:xfrm>
            <a:off x="379025" y="1112688"/>
            <a:ext cx="2762201" cy="1732825"/>
          </a:xfrm>
          <a:prstGeom prst="rect">
            <a:avLst/>
          </a:prstGeom>
          <a:noFill/>
          <a:ln>
            <a:noFill/>
          </a:ln>
        </p:spPr>
      </p:pic>
      <p:pic>
        <p:nvPicPr>
          <p:cNvPr id="398" name="Google Shape;398;p49"/>
          <p:cNvPicPr preferRelativeResize="0"/>
          <p:nvPr/>
        </p:nvPicPr>
        <p:blipFill>
          <a:blip r:embed="rId4">
            <a:alphaModFix/>
          </a:blip>
          <a:stretch>
            <a:fillRect/>
          </a:stretch>
        </p:blipFill>
        <p:spPr>
          <a:xfrm>
            <a:off x="5873975" y="3035475"/>
            <a:ext cx="2928858" cy="1657713"/>
          </a:xfrm>
          <a:prstGeom prst="rect">
            <a:avLst/>
          </a:prstGeom>
          <a:noFill/>
          <a:ln>
            <a:noFill/>
          </a:ln>
        </p:spPr>
      </p:pic>
      <p:pic>
        <p:nvPicPr>
          <p:cNvPr id="399" name="Google Shape;399;p49"/>
          <p:cNvPicPr preferRelativeResize="0"/>
          <p:nvPr/>
        </p:nvPicPr>
        <p:blipFill rotWithShape="1">
          <a:blip r:embed="rId5">
            <a:alphaModFix/>
          </a:blip>
          <a:srcRect l="16804" r="13871"/>
          <a:stretch/>
        </p:blipFill>
        <p:spPr>
          <a:xfrm>
            <a:off x="3391375" y="1212163"/>
            <a:ext cx="3051474" cy="1657725"/>
          </a:xfrm>
          <a:prstGeom prst="rect">
            <a:avLst/>
          </a:prstGeom>
          <a:noFill/>
          <a:ln>
            <a:noFill/>
          </a:ln>
        </p:spPr>
      </p:pic>
      <p:pic>
        <p:nvPicPr>
          <p:cNvPr id="400" name="Google Shape;400;p49"/>
          <p:cNvPicPr preferRelativeResize="0"/>
          <p:nvPr/>
        </p:nvPicPr>
        <p:blipFill>
          <a:blip r:embed="rId6">
            <a:alphaModFix/>
          </a:blip>
          <a:stretch>
            <a:fillRect/>
          </a:stretch>
        </p:blipFill>
        <p:spPr>
          <a:xfrm>
            <a:off x="546675" y="2997926"/>
            <a:ext cx="4843477" cy="1732825"/>
          </a:xfrm>
          <a:prstGeom prst="rect">
            <a:avLst/>
          </a:prstGeom>
          <a:noFill/>
          <a:ln>
            <a:noFill/>
          </a:ln>
        </p:spPr>
      </p:pic>
      <p:pic>
        <p:nvPicPr>
          <p:cNvPr id="401" name="Google Shape;401;p49"/>
          <p:cNvPicPr preferRelativeResize="0"/>
          <p:nvPr/>
        </p:nvPicPr>
        <p:blipFill>
          <a:blip r:embed="rId7">
            <a:alphaModFix/>
          </a:blip>
          <a:stretch>
            <a:fillRect/>
          </a:stretch>
        </p:blipFill>
        <p:spPr>
          <a:xfrm>
            <a:off x="6803100" y="597125"/>
            <a:ext cx="2267150" cy="2267150"/>
          </a:xfrm>
          <a:prstGeom prst="rect">
            <a:avLst/>
          </a:prstGeom>
          <a:noFill/>
          <a:ln>
            <a:noFill/>
          </a:ln>
        </p:spPr>
      </p:pic>
      <p:sp>
        <p:nvSpPr>
          <p:cNvPr id="10" name="Google Shape;396;p49">
            <a:extLst>
              <a:ext uri="{FF2B5EF4-FFF2-40B4-BE49-F238E27FC236}">
                <a16:creationId xmlns:a16="http://schemas.microsoft.com/office/drawing/2014/main" id="{ED825C5B-D9D7-476E-9F9A-EBD0DA1CA496}"/>
              </a:ext>
            </a:extLst>
          </p:cNvPr>
          <p:cNvSpPr txBox="1">
            <a:spLocks/>
          </p:cNvSpPr>
          <p:nvPr/>
        </p:nvSpPr>
        <p:spPr>
          <a:xfrm>
            <a:off x="2613250" y="298175"/>
            <a:ext cx="3958800" cy="913988"/>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9pPr>
          </a:lstStyle>
          <a:p>
            <a:pPr>
              <a:lnSpc>
                <a:spcPct val="200000"/>
              </a:lnSpc>
            </a:pPr>
            <a:r>
              <a:rPr lang="en-IN" sz="2600">
                <a:solidFill>
                  <a:schemeClr val="lt1"/>
                </a:solidFill>
                <a:latin typeface="Fira Sans"/>
                <a:ea typeface="Fira Sans"/>
                <a:cs typeface="Fira Sans"/>
                <a:sym typeface="Fira Sans"/>
              </a:rPr>
              <a:t>ONLINE GROCERY APPS</a:t>
            </a:r>
          </a:p>
          <a:p>
            <a:pPr>
              <a:lnSpc>
                <a:spcPct val="200000"/>
              </a:lnSpc>
              <a:spcBef>
                <a:spcPts val="1000"/>
              </a:spcBef>
            </a:pPr>
            <a:endParaRPr lang="en-IN" sz="2600">
              <a:latin typeface="Roboto"/>
              <a:ea typeface="Roboto"/>
              <a:cs typeface="Roboto"/>
              <a:sym typeface="Roboto"/>
            </a:endParaRPr>
          </a:p>
          <a:p>
            <a:pPr>
              <a:lnSpc>
                <a:spcPct val="200000"/>
              </a:lnSpc>
              <a:spcBef>
                <a:spcPts val="1000"/>
              </a:spcBef>
              <a:spcAft>
                <a:spcPts val="1000"/>
              </a:spcAft>
            </a:pPr>
            <a:endParaRPr lang="en-IN" sz="2600"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your most preferred app for online grocery shopping?</a:t>
            </a:r>
            <a:endParaRPr/>
          </a:p>
        </p:txBody>
      </p:sp>
      <p:sp>
        <p:nvSpPr>
          <p:cNvPr id="407" name="Google Shape;407;p50"/>
          <p:cNvSpPr/>
          <p:nvPr/>
        </p:nvSpPr>
        <p:spPr>
          <a:xfrm>
            <a:off x="457175" y="2571749"/>
            <a:ext cx="1487255" cy="955972"/>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0"/>
          <p:cNvSpPr/>
          <p:nvPr/>
        </p:nvSpPr>
        <p:spPr>
          <a:xfrm>
            <a:off x="2142375" y="1662224"/>
            <a:ext cx="1487255" cy="1865493"/>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0"/>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0"/>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0"/>
          <p:cNvSpPr/>
          <p:nvPr/>
        </p:nvSpPr>
        <p:spPr>
          <a:xfrm>
            <a:off x="7199550" y="2424324"/>
            <a:ext cx="1487255" cy="110341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0"/>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2"/>
                </a:solidFill>
                <a:latin typeface="Fira Sans Extra Condensed"/>
                <a:ea typeface="Fira Sans Extra Condensed"/>
                <a:cs typeface="Fira Sans Extra Condensed"/>
                <a:sym typeface="Fira Sans Extra Condensed"/>
              </a:rPr>
              <a:t>Jio Mart</a:t>
            </a:r>
            <a:endParaRPr sz="1800" b="1" i="0" u="none" strike="noStrike" cap="none">
              <a:solidFill>
                <a:schemeClr val="accent2"/>
              </a:solidFill>
              <a:latin typeface="Fira Sans Extra Condensed"/>
              <a:ea typeface="Fira Sans Extra Condensed"/>
              <a:cs typeface="Fira Sans Extra Condensed"/>
              <a:sym typeface="Fira Sans Extra Condensed"/>
            </a:endParaRPr>
          </a:p>
        </p:txBody>
      </p:sp>
      <p:sp>
        <p:nvSpPr>
          <p:cNvPr id="413" name="Google Shape;413;p50"/>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3"/>
                </a:solidFill>
                <a:latin typeface="Fira Sans Extra Condensed"/>
                <a:ea typeface="Fira Sans Extra Condensed"/>
                <a:cs typeface="Fira Sans Extra Condensed"/>
                <a:sym typeface="Fira Sans Extra Condensed"/>
              </a:rPr>
              <a:t>Amazon</a:t>
            </a:r>
            <a:endParaRPr sz="18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414" name="Google Shape;414;p50"/>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4"/>
                </a:solidFill>
                <a:latin typeface="Fira Sans Extra Condensed"/>
                <a:ea typeface="Fira Sans Extra Condensed"/>
                <a:cs typeface="Fira Sans Extra Condensed"/>
                <a:sym typeface="Fira Sans Extra Condensed"/>
              </a:rPr>
              <a:t>Grofers</a:t>
            </a:r>
            <a:endParaRPr sz="18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415" name="Google Shape;415;p50"/>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5"/>
                </a:solidFill>
                <a:latin typeface="Fira Sans Extra Condensed"/>
                <a:ea typeface="Fira Sans Extra Condensed"/>
                <a:cs typeface="Fira Sans Extra Condensed"/>
                <a:sym typeface="Fira Sans Extra Condensed"/>
              </a:rPr>
              <a:t>BigBasket</a:t>
            </a:r>
            <a:endParaRPr sz="1800" b="1"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416" name="Google Shape;416;p50"/>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solidFill>
                  <a:schemeClr val="accent6"/>
                </a:solidFill>
                <a:latin typeface="Fira Sans Extra Condensed"/>
                <a:ea typeface="Fira Sans Extra Condensed"/>
                <a:cs typeface="Fira Sans Extra Condensed"/>
                <a:sym typeface="Fira Sans Extra Condensed"/>
              </a:rPr>
              <a:t>Swiggy Instamart</a:t>
            </a:r>
            <a:endParaRPr sz="18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417" name="Google Shape;417;p50"/>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5.5%</a:t>
            </a:r>
            <a:endParaRPr sz="1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18" name="Google Shape;418;p50"/>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17.5</a:t>
            </a:r>
            <a:r>
              <a:rPr lang="en" sz="1800">
                <a:solidFill>
                  <a:srgbClr val="FFFFFF"/>
                </a:solidFill>
                <a:latin typeface="Fira Sans Extra Condensed Light"/>
                <a:ea typeface="Fira Sans Extra Condensed Light"/>
                <a:cs typeface="Fira Sans Extra Condensed Light"/>
                <a:sym typeface="Fira Sans Extra Condensed Light"/>
              </a:rPr>
              <a:t>%</a:t>
            </a:r>
            <a:endParaRPr sz="18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19" name="Google Shape;419;p50"/>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9.5%</a:t>
            </a:r>
            <a:endParaRPr sz="12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20" name="Google Shape;420;p50"/>
          <p:cNvSpPr txBox="1"/>
          <p:nvPr/>
        </p:nvSpPr>
        <p:spPr>
          <a:xfrm>
            <a:off x="5763225" y="2916750"/>
            <a:ext cx="1011300" cy="61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24.5%</a:t>
            </a:r>
            <a:endParaRPr sz="15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21" name="Google Shape;421;p50"/>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8%</a:t>
            </a:r>
            <a:endParaRPr sz="16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Why do people prefer shopping online? </a:t>
            </a:r>
            <a:endParaRPr sz="3000"/>
          </a:p>
        </p:txBody>
      </p:sp>
      <p:cxnSp>
        <p:nvCxnSpPr>
          <p:cNvPr id="427" name="Google Shape;427;p51"/>
          <p:cNvCxnSpPr>
            <a:stCxn id="428" idx="2"/>
            <a:endCxn id="429" idx="0"/>
          </p:cNvCxnSpPr>
          <p:nvPr/>
        </p:nvCxnSpPr>
        <p:spPr>
          <a:xfrm rot="5400000">
            <a:off x="5871126" y="2439150"/>
            <a:ext cx="2216100" cy="1535700"/>
          </a:xfrm>
          <a:prstGeom prst="bentConnector3">
            <a:avLst>
              <a:gd name="adj1" fmla="val 101118"/>
            </a:avLst>
          </a:prstGeom>
          <a:noFill/>
          <a:ln w="19050" cap="flat" cmpd="sng">
            <a:solidFill>
              <a:schemeClr val="accent6"/>
            </a:solidFill>
            <a:prstDash val="solid"/>
            <a:round/>
            <a:headEnd type="oval" w="med" len="med"/>
            <a:tailEnd type="none" w="sm" len="sm"/>
          </a:ln>
        </p:spPr>
      </p:cxnSp>
      <p:sp>
        <p:nvSpPr>
          <p:cNvPr id="430" name="Google Shape;430;p51"/>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1"/>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952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1"/>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1"/>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952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1"/>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1"/>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952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1"/>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1"/>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952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1"/>
          <p:cNvSpPr txBox="1"/>
          <p:nvPr/>
        </p:nvSpPr>
        <p:spPr>
          <a:xfrm>
            <a:off x="6806952" y="1520488"/>
            <a:ext cx="1879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accent6"/>
                </a:solidFill>
                <a:latin typeface="Fira Sans Extra Condensed"/>
                <a:ea typeface="Fira Sans Extra Condensed"/>
                <a:cs typeface="Fira Sans Extra Condensed"/>
                <a:sym typeface="Fira Sans Extra Condensed"/>
              </a:rPr>
              <a:t>It is convenient</a:t>
            </a:r>
            <a:endParaRPr sz="19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439" name="Google Shape;439;p51"/>
          <p:cNvSpPr txBox="1"/>
          <p:nvPr/>
        </p:nvSpPr>
        <p:spPr>
          <a:xfrm>
            <a:off x="4690385" y="1265913"/>
            <a:ext cx="1879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accent5"/>
                </a:solidFill>
                <a:latin typeface="Fira Sans Extra Condensed"/>
                <a:ea typeface="Fira Sans Extra Condensed"/>
                <a:cs typeface="Fira Sans Extra Condensed"/>
                <a:sym typeface="Fira Sans Extra Condensed"/>
              </a:rPr>
              <a:t>Quick &amp; Efficient delivery</a:t>
            </a:r>
            <a:endParaRPr sz="1900" b="1"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440" name="Google Shape;440;p51"/>
          <p:cNvSpPr txBox="1"/>
          <p:nvPr/>
        </p:nvSpPr>
        <p:spPr>
          <a:xfrm>
            <a:off x="2432643" y="1488575"/>
            <a:ext cx="1879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accent3"/>
                </a:solidFill>
                <a:latin typeface="Fira Sans Extra Condensed"/>
                <a:ea typeface="Fira Sans Extra Condensed"/>
                <a:cs typeface="Fira Sans Extra Condensed"/>
                <a:sym typeface="Fira Sans Extra Condensed"/>
              </a:rPr>
              <a:t>Good discounts</a:t>
            </a:r>
            <a:endParaRPr sz="19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441" name="Google Shape;441;p51"/>
          <p:cNvSpPr txBox="1"/>
          <p:nvPr/>
        </p:nvSpPr>
        <p:spPr>
          <a:xfrm>
            <a:off x="457227" y="1265925"/>
            <a:ext cx="1879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accent1"/>
                </a:solidFill>
                <a:latin typeface="Fira Sans Extra Condensed"/>
                <a:ea typeface="Fira Sans Extra Condensed"/>
                <a:cs typeface="Fira Sans Extra Condensed"/>
                <a:sym typeface="Fira Sans Extra Condensed"/>
              </a:rPr>
              <a:t>Wide variety of products</a:t>
            </a:r>
            <a:endParaRPr sz="1900" b="1" i="0" u="none" strike="noStrike" cap="none">
              <a:solidFill>
                <a:schemeClr val="accent1"/>
              </a:solidFill>
              <a:latin typeface="Fira Sans Extra Condensed"/>
              <a:ea typeface="Fira Sans Extra Condensed"/>
              <a:cs typeface="Fira Sans Extra Condensed"/>
              <a:sym typeface="Fira Sans Extra Condensed"/>
            </a:endParaRPr>
          </a:p>
        </p:txBody>
      </p:sp>
      <p:sp>
        <p:nvSpPr>
          <p:cNvPr id="442" name="Google Shape;442;p51"/>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35.5%</a:t>
            </a:r>
            <a:endParaRPr sz="12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43" name="Google Shape;443;p51"/>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40.5%</a:t>
            </a:r>
            <a:endParaRPr sz="11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44" name="Google Shape;444;p51"/>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100">
                <a:solidFill>
                  <a:srgbClr val="FFFFFF"/>
                </a:solidFill>
                <a:latin typeface="Fira Sans Extra Condensed Medium"/>
                <a:ea typeface="Fira Sans Extra Condensed Medium"/>
                <a:cs typeface="Fira Sans Extra Condensed Medium"/>
                <a:sym typeface="Fira Sans Extra Condensed Medium"/>
              </a:rPr>
              <a:t>41.5%</a:t>
            </a:r>
            <a:endParaRPr sz="12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sp>
        <p:nvSpPr>
          <p:cNvPr id="429" name="Google Shape;429;p51"/>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51.5%</a:t>
            </a:r>
            <a:endParaRPr sz="13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445" name="Google Shape;445;p51"/>
          <p:cNvCxnSpPr>
            <a:stCxn id="446" idx="2"/>
            <a:endCxn id="444" idx="3"/>
          </p:cNvCxnSpPr>
          <p:nvPr/>
        </p:nvCxnSpPr>
        <p:spPr>
          <a:xfrm rot="-5400000" flipH="1">
            <a:off x="5426426" y="2302700"/>
            <a:ext cx="1386900" cy="978900"/>
          </a:xfrm>
          <a:prstGeom prst="bentConnector4">
            <a:avLst>
              <a:gd name="adj1" fmla="val 43527"/>
              <a:gd name="adj2" fmla="val 124326"/>
            </a:avLst>
          </a:prstGeom>
          <a:noFill/>
          <a:ln w="19050" cap="flat" cmpd="sng">
            <a:solidFill>
              <a:schemeClr val="accent5"/>
            </a:solidFill>
            <a:prstDash val="solid"/>
            <a:round/>
            <a:headEnd type="oval" w="med" len="med"/>
            <a:tailEnd type="none" w="sm" len="sm"/>
          </a:ln>
        </p:spPr>
      </p:cxnSp>
      <p:cxnSp>
        <p:nvCxnSpPr>
          <p:cNvPr id="447" name="Google Shape;447;p5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sm" len="sm"/>
          </a:ln>
        </p:spPr>
      </p:cxnSp>
      <p:cxnSp>
        <p:nvCxnSpPr>
          <p:cNvPr id="448" name="Google Shape;448;p5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307800" y="414350"/>
            <a:ext cx="8528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you think primarily prevents people from shopping online?</a:t>
            </a:r>
            <a:endParaRPr/>
          </a:p>
        </p:txBody>
      </p:sp>
      <p:grpSp>
        <p:nvGrpSpPr>
          <p:cNvPr id="454" name="Google Shape;454;p52"/>
          <p:cNvGrpSpPr/>
          <p:nvPr/>
        </p:nvGrpSpPr>
        <p:grpSpPr>
          <a:xfrm>
            <a:off x="768998" y="1415600"/>
            <a:ext cx="1585067" cy="1585067"/>
            <a:chOff x="6868325" y="1240250"/>
            <a:chExt cx="1423500" cy="1423500"/>
          </a:xfrm>
        </p:grpSpPr>
        <p:sp>
          <p:nvSpPr>
            <p:cNvPr id="455" name="Google Shape;455;p5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2"/>
            <p:cNvSpPr/>
            <p:nvPr/>
          </p:nvSpPr>
          <p:spPr>
            <a:xfrm>
              <a:off x="6869962" y="1241900"/>
              <a:ext cx="1420200" cy="1420200"/>
            </a:xfrm>
            <a:prstGeom prst="blockArc">
              <a:avLst>
                <a:gd name="adj1" fmla="val 3815694"/>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5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a:solidFill>
                  <a:schemeClr val="accent6"/>
                </a:solidFill>
                <a:latin typeface="Fira Sans Extra Condensed Medium"/>
                <a:ea typeface="Fira Sans Extra Condensed Medium"/>
                <a:cs typeface="Fira Sans Extra Condensed Medium"/>
                <a:sym typeface="Fira Sans Extra Condensed Medium"/>
              </a:rPr>
              <a:t>53</a:t>
            </a:r>
            <a:r>
              <a:rPr lang="en" sz="2000" b="0" i="0" u="none" strike="noStrike" cap="none">
                <a:solidFill>
                  <a:schemeClr val="accent6"/>
                </a:solidFill>
                <a:latin typeface="Fira Sans Extra Condensed"/>
                <a:ea typeface="Fira Sans Extra Condensed"/>
                <a:cs typeface="Fira Sans Extra Condensed"/>
                <a:sym typeface="Fira Sans Extra Condensed"/>
              </a:rPr>
              <a:t>%</a:t>
            </a:r>
            <a:endParaRPr sz="2000" b="0" i="0" u="none" strike="noStrike" cap="none">
              <a:solidFill>
                <a:schemeClr val="accent6"/>
              </a:solidFill>
              <a:latin typeface="Fira Sans Extra Condensed"/>
              <a:ea typeface="Fira Sans Extra Condensed"/>
              <a:cs typeface="Fira Sans Extra Condensed"/>
              <a:sym typeface="Fira Sans Extra Condensed"/>
            </a:endParaRPr>
          </a:p>
        </p:txBody>
      </p:sp>
      <p:grpSp>
        <p:nvGrpSpPr>
          <p:cNvPr id="458" name="Google Shape;458;p52"/>
          <p:cNvGrpSpPr/>
          <p:nvPr/>
        </p:nvGrpSpPr>
        <p:grpSpPr>
          <a:xfrm>
            <a:off x="2775974" y="1415600"/>
            <a:ext cx="1585067" cy="1585067"/>
            <a:chOff x="6868325" y="1240250"/>
            <a:chExt cx="1423500" cy="1423500"/>
          </a:xfrm>
        </p:grpSpPr>
        <p:sp>
          <p:nvSpPr>
            <p:cNvPr id="459" name="Google Shape;459;p5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2"/>
            <p:cNvSpPr/>
            <p:nvPr/>
          </p:nvSpPr>
          <p:spPr>
            <a:xfrm>
              <a:off x="6869962" y="1241900"/>
              <a:ext cx="1420200" cy="1420200"/>
            </a:xfrm>
            <a:prstGeom prst="blockArc">
              <a:avLst>
                <a:gd name="adj1" fmla="val 4602549"/>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5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50.5</a:t>
            </a:r>
            <a:r>
              <a:rPr lang="en" sz="1600" b="0" i="0" u="none" strike="noStrike" cap="none">
                <a:solidFill>
                  <a:schemeClr val="accent2"/>
                </a:solidFill>
                <a:latin typeface="Fira Sans Extra Condensed"/>
                <a:ea typeface="Fira Sans Extra Condensed"/>
                <a:cs typeface="Fira Sans Extra Condensed"/>
                <a:sym typeface="Fira Sans Extra Condensed"/>
              </a:rPr>
              <a:t>%</a:t>
            </a:r>
            <a:endParaRPr sz="1600" b="0" i="0" u="none" strike="noStrike" cap="none">
              <a:solidFill>
                <a:schemeClr val="accent2"/>
              </a:solidFill>
              <a:latin typeface="Fira Sans Extra Condensed"/>
              <a:ea typeface="Fira Sans Extra Condensed"/>
              <a:cs typeface="Fira Sans Extra Condensed"/>
              <a:sym typeface="Fira Sans Extra Condensed"/>
            </a:endParaRPr>
          </a:p>
        </p:txBody>
      </p:sp>
      <p:grpSp>
        <p:nvGrpSpPr>
          <p:cNvPr id="462" name="Google Shape;462;p52"/>
          <p:cNvGrpSpPr/>
          <p:nvPr/>
        </p:nvGrpSpPr>
        <p:grpSpPr>
          <a:xfrm>
            <a:off x="4782931" y="1415600"/>
            <a:ext cx="1585067" cy="1585067"/>
            <a:chOff x="6868325" y="1240250"/>
            <a:chExt cx="1423500" cy="1423500"/>
          </a:xfrm>
        </p:grpSpPr>
        <p:sp>
          <p:nvSpPr>
            <p:cNvPr id="463" name="Google Shape;463;p5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2"/>
            <p:cNvSpPr/>
            <p:nvPr/>
          </p:nvSpPr>
          <p:spPr>
            <a:xfrm>
              <a:off x="6869962" y="1241900"/>
              <a:ext cx="1420200" cy="1420200"/>
            </a:xfrm>
            <a:prstGeom prst="blockArc">
              <a:avLst>
                <a:gd name="adj1" fmla="val 6911756"/>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 name="Google Shape;465;p5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400">
                <a:solidFill>
                  <a:schemeClr val="accent3"/>
                </a:solidFill>
                <a:latin typeface="Fira Sans Extra Condensed Medium"/>
                <a:ea typeface="Fira Sans Extra Condensed Medium"/>
                <a:cs typeface="Fira Sans Extra Condensed Medium"/>
                <a:sym typeface="Fira Sans Extra Condensed Medium"/>
              </a:rPr>
              <a:t>48.5</a:t>
            </a:r>
            <a:r>
              <a:rPr lang="en" sz="1600" b="0" i="0" u="none" strike="noStrike" cap="none">
                <a:solidFill>
                  <a:schemeClr val="accent3"/>
                </a:solidFill>
                <a:latin typeface="Fira Sans Extra Condensed"/>
                <a:ea typeface="Fira Sans Extra Condensed"/>
                <a:cs typeface="Fira Sans Extra Condensed"/>
                <a:sym typeface="Fira Sans Extra Condensed"/>
              </a:rPr>
              <a:t>%</a:t>
            </a:r>
            <a:endParaRPr sz="1600" b="0" i="0" u="none" strike="noStrike" cap="none">
              <a:solidFill>
                <a:schemeClr val="accent3"/>
              </a:solidFill>
              <a:latin typeface="Fira Sans Extra Condensed"/>
              <a:ea typeface="Fira Sans Extra Condensed"/>
              <a:cs typeface="Fira Sans Extra Condensed"/>
              <a:sym typeface="Fira Sans Extra Condensed"/>
            </a:endParaRPr>
          </a:p>
        </p:txBody>
      </p:sp>
      <p:grpSp>
        <p:nvGrpSpPr>
          <p:cNvPr id="466" name="Google Shape;466;p52"/>
          <p:cNvGrpSpPr/>
          <p:nvPr/>
        </p:nvGrpSpPr>
        <p:grpSpPr>
          <a:xfrm>
            <a:off x="6789936" y="1415600"/>
            <a:ext cx="1585067" cy="1585067"/>
            <a:chOff x="6868325" y="1240250"/>
            <a:chExt cx="1423500" cy="1423500"/>
          </a:xfrm>
        </p:grpSpPr>
        <p:sp>
          <p:nvSpPr>
            <p:cNvPr id="467" name="Google Shape;467;p5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2"/>
            <p:cNvSpPr/>
            <p:nvPr/>
          </p:nvSpPr>
          <p:spPr>
            <a:xfrm>
              <a:off x="6869962" y="1241900"/>
              <a:ext cx="1420200" cy="1420200"/>
            </a:xfrm>
            <a:prstGeom prst="blockArc">
              <a:avLst>
                <a:gd name="adj1" fmla="val 1120970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9" name="Google Shape;469;p5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a:solidFill>
                  <a:schemeClr val="accent5"/>
                </a:solidFill>
                <a:latin typeface="Fira Sans Extra Condensed Medium"/>
                <a:ea typeface="Fira Sans Extra Condensed Medium"/>
                <a:cs typeface="Fira Sans Extra Condensed Medium"/>
                <a:sym typeface="Fira Sans Extra Condensed Medium"/>
              </a:rPr>
              <a:t>24</a:t>
            </a:r>
            <a:r>
              <a:rPr lang="en" sz="2000" b="0" i="0" u="none" strike="noStrike" cap="none">
                <a:solidFill>
                  <a:schemeClr val="accent5"/>
                </a:solidFill>
                <a:latin typeface="Fira Sans Extra Condensed"/>
                <a:ea typeface="Fira Sans Extra Condensed"/>
                <a:cs typeface="Fira Sans Extra Condensed"/>
                <a:sym typeface="Fira Sans Extra Condensed"/>
              </a:rPr>
              <a:t>%</a:t>
            </a:r>
            <a:endParaRPr sz="2000" b="0"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470" name="Google Shape;470;p5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2000"/>
              <a:buFont typeface="Arial"/>
              <a:buNone/>
            </a:pPr>
            <a:r>
              <a:rPr lang="en" sz="2000" b="1">
                <a:solidFill>
                  <a:schemeClr val="accent6"/>
                </a:solidFill>
                <a:latin typeface="Fira Sans Extra Condensed"/>
                <a:ea typeface="Fira Sans Extra Condensed"/>
                <a:cs typeface="Fira Sans Extra Condensed"/>
                <a:sym typeface="Fira Sans Extra Condensed"/>
              </a:rPr>
              <a:t>Lack of awareness</a:t>
            </a:r>
            <a:endParaRPr sz="20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471" name="Google Shape;471;p5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2000"/>
              <a:buFont typeface="Arial"/>
              <a:buNone/>
            </a:pPr>
            <a:r>
              <a:rPr lang="en" sz="2000" b="1">
                <a:solidFill>
                  <a:schemeClr val="accent2"/>
                </a:solidFill>
                <a:latin typeface="Fira Sans Extra Condensed"/>
                <a:ea typeface="Fira Sans Extra Condensed"/>
                <a:cs typeface="Fira Sans Extra Condensed"/>
                <a:sym typeface="Fira Sans Extra Condensed"/>
              </a:rPr>
              <a:t>Risk of online fraud</a:t>
            </a:r>
            <a:endParaRPr sz="2000" b="1" i="0" u="none" strike="noStrike" cap="none">
              <a:solidFill>
                <a:schemeClr val="accent2"/>
              </a:solidFill>
              <a:latin typeface="Fira Sans Extra Condensed"/>
              <a:ea typeface="Fira Sans Extra Condensed"/>
              <a:cs typeface="Fira Sans Extra Condensed"/>
              <a:sym typeface="Fira Sans Extra Condensed"/>
            </a:endParaRPr>
          </a:p>
        </p:txBody>
      </p:sp>
      <p:sp>
        <p:nvSpPr>
          <p:cNvPr id="472" name="Google Shape;472;p52"/>
          <p:cNvSpPr txBox="1"/>
          <p:nvPr/>
        </p:nvSpPr>
        <p:spPr>
          <a:xfrm>
            <a:off x="4641287" y="3190725"/>
            <a:ext cx="1868400" cy="71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2000"/>
              <a:buFont typeface="Arial"/>
              <a:buNone/>
            </a:pPr>
            <a:r>
              <a:rPr lang="en" sz="2000" b="1">
                <a:solidFill>
                  <a:schemeClr val="accent2"/>
                </a:solidFill>
                <a:latin typeface="Fira Sans Extra Condensed"/>
                <a:ea typeface="Fira Sans Extra Condensed"/>
                <a:cs typeface="Fira Sans Extra Condensed"/>
                <a:sym typeface="Fira Sans Extra Condensed"/>
              </a:rPr>
              <a:t>Uncomfortable with technology</a:t>
            </a:r>
            <a:endParaRPr sz="2000" b="1">
              <a:solidFill>
                <a:schemeClr val="accent2"/>
              </a:solidFill>
              <a:latin typeface="Fira Sans Extra Condensed"/>
              <a:ea typeface="Fira Sans Extra Condensed"/>
              <a:cs typeface="Fira Sans Extra Condensed"/>
              <a:sym typeface="Fira Sans Extra Condensed"/>
            </a:endParaRPr>
          </a:p>
          <a:p>
            <a:pPr marL="0" marR="0" lvl="0" indent="0" algn="ctr" rtl="0">
              <a:lnSpc>
                <a:spcPct val="115000"/>
              </a:lnSpc>
              <a:spcBef>
                <a:spcPts val="1600"/>
              </a:spcBef>
              <a:spcAft>
                <a:spcPts val="1600"/>
              </a:spcAft>
              <a:buClr>
                <a:srgbClr val="000000"/>
              </a:buClr>
              <a:buSzPts val="2000"/>
              <a:buFont typeface="Arial"/>
              <a:buNone/>
            </a:pPr>
            <a:endParaRPr sz="2000" b="1">
              <a:solidFill>
                <a:schemeClr val="accent3"/>
              </a:solidFill>
              <a:latin typeface="Fira Sans Extra Condensed"/>
              <a:ea typeface="Fira Sans Extra Condensed"/>
              <a:cs typeface="Fira Sans Extra Condensed"/>
              <a:sym typeface="Fira Sans Extra Condensed"/>
            </a:endParaRPr>
          </a:p>
        </p:txBody>
      </p:sp>
      <p:sp>
        <p:nvSpPr>
          <p:cNvPr id="473" name="Google Shape;473;p5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2000"/>
              <a:buFont typeface="Arial"/>
              <a:buNone/>
            </a:pPr>
            <a:r>
              <a:rPr lang="en" sz="2000" b="1">
                <a:solidFill>
                  <a:schemeClr val="accent5"/>
                </a:solidFill>
                <a:latin typeface="Fira Sans Extra Condensed"/>
                <a:ea typeface="Fira Sans Extra Condensed"/>
                <a:cs typeface="Fira Sans Extra Condensed"/>
                <a:sym typeface="Fira Sans Extra Condensed"/>
              </a:rPr>
              <a:t>Risk of identity theft</a:t>
            </a:r>
            <a:endParaRPr sz="2000" b="1" i="0" u="none" strike="noStrike" cap="none">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Have you ever encountered challenges while shopping online?</a:t>
            </a:r>
            <a:endParaRPr/>
          </a:p>
        </p:txBody>
      </p:sp>
      <p:sp>
        <p:nvSpPr>
          <p:cNvPr id="479" name="Google Shape;479;p53"/>
          <p:cNvSpPr/>
          <p:nvPr/>
        </p:nvSpPr>
        <p:spPr>
          <a:xfrm>
            <a:off x="267925" y="1797575"/>
            <a:ext cx="4107300" cy="1934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0" name="Google Shape;480;p53"/>
          <p:cNvSpPr/>
          <p:nvPr/>
        </p:nvSpPr>
        <p:spPr>
          <a:xfrm>
            <a:off x="2544359" y="1931627"/>
            <a:ext cx="1539300" cy="1619100"/>
          </a:xfrm>
          <a:prstGeom prst="ellipse">
            <a:avLst/>
          </a:prstGeom>
          <a:solidFill>
            <a:schemeClr val="accent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1" name="Google Shape;481;p53"/>
          <p:cNvSpPr/>
          <p:nvPr/>
        </p:nvSpPr>
        <p:spPr>
          <a:xfrm>
            <a:off x="2544285" y="1931545"/>
            <a:ext cx="1539300" cy="1619100"/>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2" name="Google Shape;482;p53"/>
          <p:cNvSpPr txBox="1"/>
          <p:nvPr/>
        </p:nvSpPr>
        <p:spPr>
          <a:xfrm>
            <a:off x="371086" y="2605726"/>
            <a:ext cx="2074800" cy="8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of the respondents encountered challenges while shopping online.</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483" name="Google Shape;483;p53"/>
          <p:cNvSpPr txBox="1"/>
          <p:nvPr/>
        </p:nvSpPr>
        <p:spPr>
          <a:xfrm>
            <a:off x="371086" y="2112696"/>
            <a:ext cx="1771800" cy="595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000"/>
              <a:buFont typeface="Arial"/>
              <a:buNone/>
            </a:pPr>
            <a:r>
              <a:rPr lang="en" sz="2000" b="1">
                <a:solidFill>
                  <a:schemeClr val="lt1"/>
                </a:solidFill>
                <a:latin typeface="Fira Sans Extra Condensed"/>
                <a:ea typeface="Fira Sans Extra Condensed"/>
                <a:cs typeface="Fira Sans Extra Condensed"/>
                <a:sym typeface="Fira Sans Extra Condensed"/>
              </a:rPr>
              <a:t>62</a:t>
            </a:r>
            <a:r>
              <a:rPr lang="en" sz="2000" b="1" i="0" u="none" strike="noStrike" cap="none">
                <a:solidFill>
                  <a:schemeClr val="lt1"/>
                </a:solidFill>
                <a:latin typeface="Fira Sans Extra Condensed"/>
                <a:ea typeface="Fira Sans Extra Condensed"/>
                <a:cs typeface="Fira Sans Extra Condensed"/>
                <a:sym typeface="Fira Sans Extra Condensed"/>
              </a:rPr>
              <a:t>%</a:t>
            </a:r>
            <a:endParaRPr sz="20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84" name="Google Shape;484;p53"/>
          <p:cNvSpPr/>
          <p:nvPr/>
        </p:nvSpPr>
        <p:spPr>
          <a:xfrm>
            <a:off x="4654300" y="1797575"/>
            <a:ext cx="4252800" cy="1934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5" name="Google Shape;485;p53"/>
          <p:cNvSpPr/>
          <p:nvPr/>
        </p:nvSpPr>
        <p:spPr>
          <a:xfrm>
            <a:off x="7011450" y="1931636"/>
            <a:ext cx="1593600" cy="1619100"/>
          </a:xfrm>
          <a:prstGeom prst="ellipse">
            <a:avLst/>
          </a:prstGeom>
          <a:solidFill>
            <a:schemeClr val="accent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6" name="Google Shape;486;p53"/>
          <p:cNvSpPr/>
          <p:nvPr/>
        </p:nvSpPr>
        <p:spPr>
          <a:xfrm>
            <a:off x="7011374" y="1931554"/>
            <a:ext cx="1593600" cy="1619100"/>
          </a:xfrm>
          <a:prstGeom prst="pie">
            <a:avLst>
              <a:gd name="adj1" fmla="val 10014529"/>
              <a:gd name="adj2" fmla="val 161321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sp>
        <p:nvSpPr>
          <p:cNvPr id="487" name="Google Shape;487;p53"/>
          <p:cNvSpPr txBox="1"/>
          <p:nvPr/>
        </p:nvSpPr>
        <p:spPr>
          <a:xfrm>
            <a:off x="4761119" y="2605781"/>
            <a:ext cx="2148300" cy="8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of the respondents didn’t encounter any challenges while shopping online.</a:t>
            </a:r>
            <a:endParaRPr sz="1200" b="0" i="0" u="none" strike="noStrike" cap="none">
              <a:solidFill>
                <a:schemeClr val="lt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488" name="Google Shape;488;p53"/>
          <p:cNvSpPr txBox="1"/>
          <p:nvPr/>
        </p:nvSpPr>
        <p:spPr>
          <a:xfrm>
            <a:off x="4761119" y="2112717"/>
            <a:ext cx="1834500" cy="595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000"/>
              <a:buFont typeface="Arial"/>
              <a:buNone/>
            </a:pPr>
            <a:r>
              <a:rPr lang="en" sz="2000" b="1">
                <a:solidFill>
                  <a:schemeClr val="lt1"/>
                </a:solidFill>
                <a:latin typeface="Fira Sans Extra Condensed"/>
                <a:ea typeface="Fira Sans Extra Condensed"/>
                <a:cs typeface="Fira Sans Extra Condensed"/>
                <a:sym typeface="Fira Sans Extra Condensed"/>
              </a:rPr>
              <a:t>38</a:t>
            </a:r>
            <a:r>
              <a:rPr lang="en" sz="2000" b="1" i="0" u="none" strike="noStrike" cap="none">
                <a:solidFill>
                  <a:schemeClr val="lt1"/>
                </a:solidFill>
                <a:latin typeface="Fira Sans Extra Condensed"/>
                <a:ea typeface="Fira Sans Extra Condensed"/>
                <a:cs typeface="Fira Sans Extra Condensed"/>
                <a:sym typeface="Fira Sans Extra Condensed"/>
              </a:rPr>
              <a:t>%</a:t>
            </a:r>
            <a:endParaRPr sz="2000" b="1" i="0" u="none" strike="noStrike" cap="none">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Problems faced by people while shopping online</a:t>
            </a:r>
            <a:endParaRPr/>
          </a:p>
        </p:txBody>
      </p:sp>
      <p:sp>
        <p:nvSpPr>
          <p:cNvPr id="494" name="Google Shape;494;p54"/>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4"/>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4"/>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4"/>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4"/>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4"/>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4"/>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4"/>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2" name="Google Shape;502;p54"/>
          <p:cNvGrpSpPr/>
          <p:nvPr/>
        </p:nvGrpSpPr>
        <p:grpSpPr>
          <a:xfrm>
            <a:off x="599155" y="2641092"/>
            <a:ext cx="564309" cy="510152"/>
            <a:chOff x="1196021" y="2530589"/>
            <a:chExt cx="666402" cy="602447"/>
          </a:xfrm>
        </p:grpSpPr>
        <p:sp>
          <p:nvSpPr>
            <p:cNvPr id="503" name="Google Shape;503;p54"/>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54"/>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54"/>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4"/>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4"/>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4"/>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 name="Google Shape;509;p54"/>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a:solidFill>
                  <a:srgbClr val="FFFFFF"/>
                </a:solidFill>
                <a:latin typeface="Fira Sans Extra Condensed"/>
                <a:ea typeface="Fira Sans Extra Condensed"/>
                <a:cs typeface="Fira Sans Extra Condensed"/>
                <a:sym typeface="Fira Sans Extra Condensed"/>
              </a:rPr>
              <a:t>44</a:t>
            </a:r>
            <a:r>
              <a:rPr lang="en" sz="1600" b="1" i="0" u="none" strike="noStrike" cap="none">
                <a:solidFill>
                  <a:srgbClr val="FFFFFF"/>
                </a:solidFill>
                <a:latin typeface="Fira Sans Extra Condensed"/>
                <a:ea typeface="Fira Sans Extra Condensed"/>
                <a:cs typeface="Fira Sans Extra Condensed"/>
                <a:sym typeface="Fira Sans Extra Condensed"/>
              </a:rPr>
              <a:t>%</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0" name="Google Shape;510;p54"/>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a:solidFill>
                  <a:srgbClr val="FFFFFF"/>
                </a:solidFill>
                <a:latin typeface="Fira Sans Extra Condensed"/>
                <a:ea typeface="Fira Sans Extra Condensed"/>
                <a:cs typeface="Fira Sans Extra Condensed"/>
                <a:sym typeface="Fira Sans Extra Condensed"/>
              </a:rPr>
              <a:t>29</a:t>
            </a:r>
            <a:r>
              <a:rPr lang="en" sz="1600" b="1" i="0" u="none" strike="noStrike" cap="none">
                <a:solidFill>
                  <a:srgbClr val="FFFFFF"/>
                </a:solidFill>
                <a:latin typeface="Fira Sans Extra Condensed"/>
                <a:ea typeface="Fira Sans Extra Condensed"/>
                <a:cs typeface="Fira Sans Extra Condensed"/>
                <a:sym typeface="Fira Sans Extra Condensed"/>
              </a:rPr>
              <a:t>%</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1" name="Google Shape;511;p54"/>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a:solidFill>
                  <a:srgbClr val="FFFFFF"/>
                </a:solidFill>
                <a:latin typeface="Fira Sans Extra Condensed"/>
                <a:ea typeface="Fira Sans Extra Condensed"/>
                <a:cs typeface="Fira Sans Extra Condensed"/>
                <a:sym typeface="Fira Sans Extra Condensed"/>
              </a:rPr>
              <a:t>23</a:t>
            </a:r>
            <a:r>
              <a:rPr lang="en" sz="1600" b="1" i="0" u="none" strike="noStrike" cap="none">
                <a:solidFill>
                  <a:srgbClr val="FFFFFF"/>
                </a:solidFill>
                <a:latin typeface="Fira Sans Extra Condensed"/>
                <a:ea typeface="Fira Sans Extra Condensed"/>
                <a:cs typeface="Fira Sans Extra Condensed"/>
                <a:sym typeface="Fira Sans Extra Condensed"/>
              </a:rPr>
              <a:t>%</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2" name="Google Shape;512;p54"/>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b="1">
                <a:solidFill>
                  <a:srgbClr val="FFFFFF"/>
                </a:solidFill>
                <a:latin typeface="Fira Sans Extra Condensed"/>
                <a:ea typeface="Fira Sans Extra Condensed"/>
                <a:cs typeface="Fira Sans Extra Condensed"/>
                <a:sym typeface="Fira Sans Extra Condensed"/>
              </a:rPr>
              <a:t>22</a:t>
            </a:r>
            <a:r>
              <a:rPr lang="en" sz="1600" b="1" i="0" u="none" strike="noStrike" cap="none">
                <a:solidFill>
                  <a:srgbClr val="FFFFFF"/>
                </a:solidFill>
                <a:latin typeface="Fira Sans Extra Condensed"/>
                <a:ea typeface="Fira Sans Extra Condensed"/>
                <a:cs typeface="Fira Sans Extra Condensed"/>
                <a:sym typeface="Fira Sans Extra Condensed"/>
              </a:rPr>
              <a:t>%</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3" name="Google Shape;513;p54"/>
          <p:cNvSpPr txBox="1"/>
          <p:nvPr/>
        </p:nvSpPr>
        <p:spPr>
          <a:xfrm>
            <a:off x="3743675" y="4058977"/>
            <a:ext cx="20367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300" b="1">
                <a:solidFill>
                  <a:schemeClr val="accent6"/>
                </a:solidFill>
                <a:latin typeface="Fira Sans Extra Condensed"/>
                <a:ea typeface="Fira Sans Extra Condensed"/>
                <a:cs typeface="Fira Sans Extra Condensed"/>
                <a:sym typeface="Fira Sans Extra Condensed"/>
              </a:rPr>
              <a:t>Refund issues</a:t>
            </a:r>
            <a:endParaRPr sz="23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514" name="Google Shape;514;p54"/>
          <p:cNvSpPr txBox="1"/>
          <p:nvPr/>
        </p:nvSpPr>
        <p:spPr>
          <a:xfrm>
            <a:off x="3797733" y="3138480"/>
            <a:ext cx="19284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300" b="1">
                <a:solidFill>
                  <a:schemeClr val="accent5"/>
                </a:solidFill>
                <a:latin typeface="Fira Sans Extra Condensed"/>
                <a:ea typeface="Fira Sans Extra Condensed"/>
                <a:cs typeface="Fira Sans Extra Condensed"/>
                <a:sym typeface="Fira Sans Extra Condensed"/>
              </a:rPr>
              <a:t>Return issues</a:t>
            </a:r>
            <a:endParaRPr sz="2300" b="1"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515" name="Google Shape;515;p54"/>
          <p:cNvSpPr txBox="1"/>
          <p:nvPr/>
        </p:nvSpPr>
        <p:spPr>
          <a:xfrm>
            <a:off x="3797733" y="2217971"/>
            <a:ext cx="23715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300" b="1">
                <a:solidFill>
                  <a:schemeClr val="accent4"/>
                </a:solidFill>
                <a:latin typeface="Fira Sans Extra Condensed"/>
                <a:ea typeface="Fira Sans Extra Condensed"/>
                <a:cs typeface="Fira Sans Extra Condensed"/>
                <a:sym typeface="Fira Sans Extra Condensed"/>
              </a:rPr>
              <a:t>Transaction issues</a:t>
            </a:r>
            <a:endParaRPr sz="23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516" name="Google Shape;516;p54"/>
          <p:cNvSpPr txBox="1"/>
          <p:nvPr/>
        </p:nvSpPr>
        <p:spPr>
          <a:xfrm>
            <a:off x="3797733" y="1311450"/>
            <a:ext cx="47643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300" b="1">
                <a:solidFill>
                  <a:schemeClr val="accent2"/>
                </a:solidFill>
                <a:latin typeface="Fira Sans Extra Condensed"/>
                <a:ea typeface="Fira Sans Extra Condensed"/>
                <a:cs typeface="Fira Sans Extra Condensed"/>
                <a:sym typeface="Fira Sans Extra Condensed"/>
              </a:rPr>
              <a:t>Unavailability of products post ordering</a:t>
            </a:r>
            <a:endParaRPr sz="2300" b="1">
              <a:solidFill>
                <a:schemeClr val="accent2"/>
              </a:solidFill>
              <a:latin typeface="Fira Sans Extra Condensed"/>
              <a:ea typeface="Fira Sans Extra Condensed"/>
              <a:cs typeface="Fira Sans Extra Condensed"/>
              <a:sym typeface="Fira Sans Extra Condensed"/>
            </a:endParaRPr>
          </a:p>
          <a:p>
            <a:pPr marL="0" marR="0" lvl="0" indent="0" algn="ctr" rtl="0">
              <a:lnSpc>
                <a:spcPct val="100000"/>
              </a:lnSpc>
              <a:spcBef>
                <a:spcPts val="0"/>
              </a:spcBef>
              <a:spcAft>
                <a:spcPts val="0"/>
              </a:spcAft>
              <a:buClr>
                <a:srgbClr val="000000"/>
              </a:buClr>
              <a:buSzPts val="2000"/>
              <a:buFont typeface="Arial"/>
              <a:buNone/>
            </a:pPr>
            <a:endParaRPr sz="21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 prompt delivery, would people still prefer Online Grocery Shopping with a 10-20% increase in the total price?</a:t>
            </a:r>
            <a:endParaRPr/>
          </a:p>
          <a:p>
            <a:pPr marL="0" lvl="0" indent="0" algn="ctr" rtl="0">
              <a:spcBef>
                <a:spcPts val="0"/>
              </a:spcBef>
              <a:spcAft>
                <a:spcPts val="0"/>
              </a:spcAft>
              <a:buNone/>
            </a:pPr>
            <a:endParaRPr/>
          </a:p>
        </p:txBody>
      </p:sp>
      <p:grpSp>
        <p:nvGrpSpPr>
          <p:cNvPr id="522" name="Google Shape;522;p55"/>
          <p:cNvGrpSpPr/>
          <p:nvPr/>
        </p:nvGrpSpPr>
        <p:grpSpPr>
          <a:xfrm>
            <a:off x="5089153" y="1728460"/>
            <a:ext cx="2851555" cy="2851555"/>
            <a:chOff x="6868325" y="1240250"/>
            <a:chExt cx="1423500" cy="1423500"/>
          </a:xfrm>
        </p:grpSpPr>
        <p:sp>
          <p:nvSpPr>
            <p:cNvPr id="523" name="Google Shape;523;p55"/>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55"/>
            <p:cNvSpPr/>
            <p:nvPr/>
          </p:nvSpPr>
          <p:spPr>
            <a:xfrm>
              <a:off x="6869962" y="1240253"/>
              <a:ext cx="1420200" cy="1420200"/>
            </a:xfrm>
            <a:prstGeom prst="blockArc">
              <a:avLst>
                <a:gd name="adj1" fmla="val 14033232"/>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5" name="Google Shape;525;p55"/>
          <p:cNvSpPr/>
          <p:nvPr/>
        </p:nvSpPr>
        <p:spPr>
          <a:xfrm>
            <a:off x="5393081" y="2032388"/>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5"/>
          <p:cNvSpPr/>
          <p:nvPr/>
        </p:nvSpPr>
        <p:spPr>
          <a:xfrm>
            <a:off x="5395631" y="2034938"/>
            <a:ext cx="2238600" cy="2238600"/>
          </a:xfrm>
          <a:prstGeom prst="blockArc">
            <a:avLst>
              <a:gd name="adj1" fmla="val 12106511"/>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7" name="Google Shape;527;p55"/>
          <p:cNvGrpSpPr/>
          <p:nvPr/>
        </p:nvGrpSpPr>
        <p:grpSpPr>
          <a:xfrm>
            <a:off x="5726455" y="2365313"/>
            <a:ext cx="1576953" cy="1577851"/>
            <a:chOff x="6868325" y="1239440"/>
            <a:chExt cx="1423500" cy="1424310"/>
          </a:xfrm>
        </p:grpSpPr>
        <p:sp>
          <p:nvSpPr>
            <p:cNvPr id="528" name="Google Shape;528;p55"/>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5"/>
            <p:cNvSpPr/>
            <p:nvPr/>
          </p:nvSpPr>
          <p:spPr>
            <a:xfrm>
              <a:off x="6869962" y="1239440"/>
              <a:ext cx="1420200" cy="1420200"/>
            </a:xfrm>
            <a:prstGeom prst="blockArc">
              <a:avLst>
                <a:gd name="adj1" fmla="val 655809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0" name="Google Shape;530;p55"/>
          <p:cNvSpPr/>
          <p:nvPr/>
        </p:nvSpPr>
        <p:spPr>
          <a:xfrm>
            <a:off x="3969788" y="1664077"/>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a:solidFill>
                  <a:srgbClr val="FFFFFF"/>
                </a:solidFill>
                <a:latin typeface="Fira Sans Extra Condensed Medium"/>
                <a:ea typeface="Fira Sans Extra Condensed Medium"/>
                <a:cs typeface="Fira Sans Extra Condensed Medium"/>
                <a:sym typeface="Fira Sans Extra Condensed Medium"/>
              </a:rPr>
              <a:t>7.5</a:t>
            </a:r>
            <a:r>
              <a:rPr lang="en" sz="16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10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31" name="Google Shape;531;p55"/>
          <p:cNvCxnSpPr>
            <a:stCxn id="530" idx="3"/>
          </p:cNvCxnSpPr>
          <p:nvPr/>
        </p:nvCxnSpPr>
        <p:spPr>
          <a:xfrm>
            <a:off x="4630388" y="1851127"/>
            <a:ext cx="1171800" cy="297600"/>
          </a:xfrm>
          <a:prstGeom prst="straightConnector1">
            <a:avLst/>
          </a:prstGeom>
          <a:noFill/>
          <a:ln w="19050" cap="flat" cmpd="sng">
            <a:solidFill>
              <a:schemeClr val="dk2"/>
            </a:solidFill>
            <a:prstDash val="solid"/>
            <a:round/>
            <a:headEnd type="none" w="sm" len="sm"/>
            <a:tailEnd type="none" w="sm" len="sm"/>
          </a:ln>
        </p:spPr>
      </p:cxnSp>
      <p:cxnSp>
        <p:nvCxnSpPr>
          <p:cNvPr id="532" name="Google Shape;532;p55"/>
          <p:cNvCxnSpPr>
            <a:endCxn id="530" idx="1"/>
          </p:cNvCxnSpPr>
          <p:nvPr/>
        </p:nvCxnSpPr>
        <p:spPr>
          <a:xfrm>
            <a:off x="3111488" y="1843627"/>
            <a:ext cx="858300" cy="7500"/>
          </a:xfrm>
          <a:prstGeom prst="straightConnector1">
            <a:avLst/>
          </a:prstGeom>
          <a:noFill/>
          <a:ln w="19050" cap="flat" cmpd="sng">
            <a:solidFill>
              <a:schemeClr val="dk2"/>
            </a:solidFill>
            <a:prstDash val="solid"/>
            <a:round/>
            <a:headEnd type="none" w="sm" len="sm"/>
            <a:tailEnd type="none" w="sm" len="sm"/>
          </a:ln>
        </p:spPr>
      </p:cxnSp>
      <p:sp>
        <p:nvSpPr>
          <p:cNvPr id="533" name="Google Shape;533;p55"/>
          <p:cNvSpPr/>
          <p:nvPr/>
        </p:nvSpPr>
        <p:spPr>
          <a:xfrm>
            <a:off x="3969788" y="270393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23.5</a:t>
            </a:r>
            <a:r>
              <a:rPr lang="en" sz="1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7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34" name="Google Shape;534;p55"/>
          <p:cNvCxnSpPr>
            <a:stCxn id="533" idx="3"/>
          </p:cNvCxnSpPr>
          <p:nvPr/>
        </p:nvCxnSpPr>
        <p:spPr>
          <a:xfrm rot="10800000" flipH="1">
            <a:off x="4630388" y="2665989"/>
            <a:ext cx="1069800" cy="225000"/>
          </a:xfrm>
          <a:prstGeom prst="straightConnector1">
            <a:avLst/>
          </a:prstGeom>
          <a:noFill/>
          <a:ln w="19050" cap="flat" cmpd="sng">
            <a:solidFill>
              <a:schemeClr val="dk2"/>
            </a:solidFill>
            <a:prstDash val="solid"/>
            <a:round/>
            <a:headEnd type="none" w="sm" len="sm"/>
            <a:tailEnd type="none" w="sm" len="sm"/>
          </a:ln>
        </p:spPr>
      </p:cxnSp>
      <p:cxnSp>
        <p:nvCxnSpPr>
          <p:cNvPr id="535" name="Google Shape;535;p55"/>
          <p:cNvCxnSpPr/>
          <p:nvPr/>
        </p:nvCxnSpPr>
        <p:spPr>
          <a:xfrm>
            <a:off x="3150724" y="2925325"/>
            <a:ext cx="808200" cy="3300"/>
          </a:xfrm>
          <a:prstGeom prst="straightConnector1">
            <a:avLst/>
          </a:prstGeom>
          <a:noFill/>
          <a:ln w="19050" cap="flat" cmpd="sng">
            <a:solidFill>
              <a:schemeClr val="dk2"/>
            </a:solidFill>
            <a:prstDash val="solid"/>
            <a:round/>
            <a:headEnd type="none" w="sm" len="sm"/>
            <a:tailEnd type="none" w="sm" len="sm"/>
          </a:ln>
        </p:spPr>
      </p:cxnSp>
      <p:sp>
        <p:nvSpPr>
          <p:cNvPr id="536" name="Google Shape;536;p55"/>
          <p:cNvSpPr/>
          <p:nvPr/>
        </p:nvSpPr>
        <p:spPr>
          <a:xfrm>
            <a:off x="3948263" y="3899002"/>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48.5</a:t>
            </a:r>
            <a:r>
              <a:rPr lang="en" sz="11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5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37" name="Google Shape;537;p55"/>
          <p:cNvCxnSpPr>
            <a:stCxn id="536" idx="3"/>
          </p:cNvCxnSpPr>
          <p:nvPr/>
        </p:nvCxnSpPr>
        <p:spPr>
          <a:xfrm rot="10800000" flipH="1">
            <a:off x="4608863" y="3570352"/>
            <a:ext cx="1307100" cy="5157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55"/>
          <p:cNvCxnSpPr>
            <a:endCxn id="536" idx="1"/>
          </p:cNvCxnSpPr>
          <p:nvPr/>
        </p:nvCxnSpPr>
        <p:spPr>
          <a:xfrm>
            <a:off x="3161363" y="4086052"/>
            <a:ext cx="786900" cy="0"/>
          </a:xfrm>
          <a:prstGeom prst="straightConnector1">
            <a:avLst/>
          </a:prstGeom>
          <a:noFill/>
          <a:ln w="19050" cap="flat" cmpd="sng">
            <a:solidFill>
              <a:schemeClr val="dk2"/>
            </a:solidFill>
            <a:prstDash val="solid"/>
            <a:round/>
            <a:headEnd type="none" w="sm" len="sm"/>
            <a:tailEnd type="none" w="sm" len="sm"/>
          </a:ln>
        </p:spPr>
      </p:cxnSp>
      <p:sp>
        <p:nvSpPr>
          <p:cNvPr id="539" name="Google Shape;539;p55"/>
          <p:cNvSpPr txBox="1"/>
          <p:nvPr/>
        </p:nvSpPr>
        <p:spPr>
          <a:xfrm>
            <a:off x="1281688" y="3768688"/>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4"/>
                </a:solidFill>
                <a:latin typeface="Fira Sans Extra Condensed"/>
                <a:ea typeface="Fira Sans Extra Condensed"/>
                <a:cs typeface="Fira Sans Extra Condensed"/>
                <a:sym typeface="Fira Sans Extra Condensed"/>
              </a:rPr>
              <a:t>No</a:t>
            </a:r>
            <a:endParaRPr sz="25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540" name="Google Shape;540;p55"/>
          <p:cNvSpPr txBox="1"/>
          <p:nvPr/>
        </p:nvSpPr>
        <p:spPr>
          <a:xfrm>
            <a:off x="1203275" y="1528938"/>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3"/>
                </a:solidFill>
                <a:latin typeface="Fira Sans Extra Condensed"/>
                <a:ea typeface="Fira Sans Extra Condensed"/>
                <a:cs typeface="Fira Sans Extra Condensed"/>
                <a:sym typeface="Fira Sans Extra Condensed"/>
              </a:rPr>
              <a:t>Yes</a:t>
            </a:r>
            <a:endParaRPr sz="25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541" name="Google Shape;541;p55"/>
          <p:cNvSpPr txBox="1"/>
          <p:nvPr/>
        </p:nvSpPr>
        <p:spPr>
          <a:xfrm>
            <a:off x="1281700" y="2648825"/>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2"/>
                </a:solidFill>
                <a:latin typeface="Fira Sans Extra Condensed"/>
                <a:ea typeface="Fira Sans Extra Condensed"/>
                <a:cs typeface="Fira Sans Extra Condensed"/>
                <a:sym typeface="Fira Sans Extra Condensed"/>
              </a:rPr>
              <a:t>Maybe</a:t>
            </a:r>
            <a:endParaRPr sz="2500" b="1" i="0" u="none" strike="noStrike" cap="none">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 good discounts, would people still prefer Online Grocery Shopping if the delivery is delayed?</a:t>
            </a:r>
            <a:endParaRPr/>
          </a:p>
          <a:p>
            <a:pPr marL="0" lvl="0" indent="0" algn="ctr" rtl="0">
              <a:spcBef>
                <a:spcPts val="0"/>
              </a:spcBef>
              <a:spcAft>
                <a:spcPts val="0"/>
              </a:spcAft>
              <a:buNone/>
            </a:pPr>
            <a:endParaRPr/>
          </a:p>
        </p:txBody>
      </p:sp>
      <p:grpSp>
        <p:nvGrpSpPr>
          <p:cNvPr id="547" name="Google Shape;547;p56"/>
          <p:cNvGrpSpPr/>
          <p:nvPr/>
        </p:nvGrpSpPr>
        <p:grpSpPr>
          <a:xfrm>
            <a:off x="5089153" y="1879185"/>
            <a:ext cx="2851555" cy="2851555"/>
            <a:chOff x="6868325" y="1240250"/>
            <a:chExt cx="1423500" cy="1423500"/>
          </a:xfrm>
        </p:grpSpPr>
        <p:sp>
          <p:nvSpPr>
            <p:cNvPr id="548" name="Google Shape;548;p56"/>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6"/>
            <p:cNvSpPr/>
            <p:nvPr/>
          </p:nvSpPr>
          <p:spPr>
            <a:xfrm>
              <a:off x="6869962" y="1240253"/>
              <a:ext cx="1420200" cy="1420200"/>
            </a:xfrm>
            <a:prstGeom prst="blockArc">
              <a:avLst>
                <a:gd name="adj1" fmla="val 12068940"/>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0" name="Google Shape;550;p56"/>
          <p:cNvSpPr/>
          <p:nvPr/>
        </p:nvSpPr>
        <p:spPr>
          <a:xfrm>
            <a:off x="5393081" y="21831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6"/>
          <p:cNvSpPr/>
          <p:nvPr/>
        </p:nvSpPr>
        <p:spPr>
          <a:xfrm>
            <a:off x="5395631" y="2185663"/>
            <a:ext cx="2238600" cy="2238600"/>
          </a:xfrm>
          <a:prstGeom prst="blockArc">
            <a:avLst>
              <a:gd name="adj1" fmla="val 9602954"/>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2" name="Google Shape;552;p56"/>
          <p:cNvGrpSpPr/>
          <p:nvPr/>
        </p:nvGrpSpPr>
        <p:grpSpPr>
          <a:xfrm>
            <a:off x="5726455" y="2516038"/>
            <a:ext cx="1576953" cy="1577851"/>
            <a:chOff x="6868325" y="1239440"/>
            <a:chExt cx="1423500" cy="1424310"/>
          </a:xfrm>
        </p:grpSpPr>
        <p:sp>
          <p:nvSpPr>
            <p:cNvPr id="553" name="Google Shape;553;p56"/>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56"/>
            <p:cNvSpPr/>
            <p:nvPr/>
          </p:nvSpPr>
          <p:spPr>
            <a:xfrm>
              <a:off x="6869962" y="1239440"/>
              <a:ext cx="1420200" cy="1420200"/>
            </a:xfrm>
            <a:prstGeom prst="blockArc">
              <a:avLst>
                <a:gd name="adj1" fmla="val 8239531"/>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5" name="Google Shape;555;p56"/>
          <p:cNvSpPr/>
          <p:nvPr/>
        </p:nvSpPr>
        <p:spPr>
          <a:xfrm>
            <a:off x="3969788" y="18148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22.5</a:t>
            </a:r>
            <a:r>
              <a:rPr lang="en" sz="13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7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56" name="Google Shape;556;p56"/>
          <p:cNvCxnSpPr>
            <a:stCxn id="555" idx="3"/>
          </p:cNvCxnSpPr>
          <p:nvPr/>
        </p:nvCxnSpPr>
        <p:spPr>
          <a:xfrm>
            <a:off x="4630388" y="2001852"/>
            <a:ext cx="1038300" cy="250200"/>
          </a:xfrm>
          <a:prstGeom prst="straightConnector1">
            <a:avLst/>
          </a:prstGeom>
          <a:noFill/>
          <a:ln w="19050" cap="flat" cmpd="sng">
            <a:solidFill>
              <a:schemeClr val="dk2"/>
            </a:solidFill>
            <a:prstDash val="solid"/>
            <a:round/>
            <a:headEnd type="none" w="sm" len="sm"/>
            <a:tailEnd type="none" w="sm" len="sm"/>
          </a:ln>
        </p:spPr>
      </p:cxnSp>
      <p:cxnSp>
        <p:nvCxnSpPr>
          <p:cNvPr id="557" name="Google Shape;557;p56"/>
          <p:cNvCxnSpPr>
            <a:endCxn id="555" idx="1"/>
          </p:cNvCxnSpPr>
          <p:nvPr/>
        </p:nvCxnSpPr>
        <p:spPr>
          <a:xfrm>
            <a:off x="3111488" y="1994352"/>
            <a:ext cx="858300" cy="7500"/>
          </a:xfrm>
          <a:prstGeom prst="straightConnector1">
            <a:avLst/>
          </a:prstGeom>
          <a:noFill/>
          <a:ln w="19050" cap="flat" cmpd="sng">
            <a:solidFill>
              <a:schemeClr val="dk2"/>
            </a:solidFill>
            <a:prstDash val="solid"/>
            <a:round/>
            <a:headEnd type="none" w="sm" len="sm"/>
            <a:tailEnd type="none" w="sm" len="sm"/>
          </a:ln>
        </p:spPr>
      </p:cxnSp>
      <p:sp>
        <p:nvSpPr>
          <p:cNvPr id="558" name="Google Shape;558;p56"/>
          <p:cNvSpPr/>
          <p:nvPr/>
        </p:nvSpPr>
        <p:spPr>
          <a:xfrm>
            <a:off x="3969788" y="28546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33</a:t>
            </a:r>
            <a:r>
              <a:rPr lang="en"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8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59" name="Google Shape;559;p56"/>
          <p:cNvCxnSpPr>
            <a:stCxn id="558" idx="3"/>
          </p:cNvCxnSpPr>
          <p:nvPr/>
        </p:nvCxnSpPr>
        <p:spPr>
          <a:xfrm>
            <a:off x="4630388" y="3041714"/>
            <a:ext cx="912900" cy="25800"/>
          </a:xfrm>
          <a:prstGeom prst="straightConnector1">
            <a:avLst/>
          </a:prstGeom>
          <a:noFill/>
          <a:ln w="19050" cap="flat" cmpd="sng">
            <a:solidFill>
              <a:schemeClr val="dk2"/>
            </a:solidFill>
            <a:prstDash val="solid"/>
            <a:round/>
            <a:headEnd type="none" w="sm" len="sm"/>
            <a:tailEnd type="none" w="sm" len="sm"/>
          </a:ln>
        </p:spPr>
      </p:cxnSp>
      <p:cxnSp>
        <p:nvCxnSpPr>
          <p:cNvPr id="560" name="Google Shape;560;p56"/>
          <p:cNvCxnSpPr/>
          <p:nvPr/>
        </p:nvCxnSpPr>
        <p:spPr>
          <a:xfrm>
            <a:off x="3150724" y="3076050"/>
            <a:ext cx="808200" cy="3300"/>
          </a:xfrm>
          <a:prstGeom prst="straightConnector1">
            <a:avLst/>
          </a:prstGeom>
          <a:noFill/>
          <a:ln w="19050" cap="flat" cmpd="sng">
            <a:solidFill>
              <a:schemeClr val="dk2"/>
            </a:solidFill>
            <a:prstDash val="solid"/>
            <a:round/>
            <a:headEnd type="none" w="sm" len="sm"/>
            <a:tailEnd type="none" w="sm" len="sm"/>
          </a:ln>
        </p:spPr>
      </p:cxnSp>
      <p:sp>
        <p:nvSpPr>
          <p:cNvPr id="561" name="Google Shape;561;p56"/>
          <p:cNvSpPr/>
          <p:nvPr/>
        </p:nvSpPr>
        <p:spPr>
          <a:xfrm>
            <a:off x="3948263" y="40497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34.5</a:t>
            </a:r>
            <a:r>
              <a:rPr lang="en" sz="1200" b="0" i="0" u="none" strike="noStrike" cap="none">
                <a:solidFill>
                  <a:srgbClr val="FFFFFF"/>
                </a:solidFill>
                <a:latin typeface="Fira Sans Extra Condensed Light"/>
                <a:ea typeface="Fira Sans Extra Condensed Light"/>
                <a:cs typeface="Fira Sans Extra Condensed Light"/>
                <a:sym typeface="Fira Sans Extra Condensed Light"/>
              </a:rPr>
              <a:t>%</a:t>
            </a:r>
            <a:endParaRPr sz="600" b="0" i="0" u="none" strike="noStrike" cap="none">
              <a:solidFill>
                <a:srgbClr val="FFFFFF"/>
              </a:solidFill>
              <a:latin typeface="Fira Sans Extra Condensed Light"/>
              <a:ea typeface="Fira Sans Extra Condensed Light"/>
              <a:cs typeface="Fira Sans Extra Condensed Light"/>
              <a:sym typeface="Fira Sans Extra Condensed Light"/>
            </a:endParaRPr>
          </a:p>
        </p:txBody>
      </p:sp>
      <p:cxnSp>
        <p:nvCxnSpPr>
          <p:cNvPr id="562" name="Google Shape;562;p56"/>
          <p:cNvCxnSpPr>
            <a:stCxn id="561" idx="3"/>
          </p:cNvCxnSpPr>
          <p:nvPr/>
        </p:nvCxnSpPr>
        <p:spPr>
          <a:xfrm rot="10800000" flipH="1">
            <a:off x="4608863" y="3721077"/>
            <a:ext cx="1307100" cy="515700"/>
          </a:xfrm>
          <a:prstGeom prst="straightConnector1">
            <a:avLst/>
          </a:prstGeom>
          <a:noFill/>
          <a:ln w="19050" cap="flat" cmpd="sng">
            <a:solidFill>
              <a:schemeClr val="dk2"/>
            </a:solidFill>
            <a:prstDash val="solid"/>
            <a:round/>
            <a:headEnd type="none" w="sm" len="sm"/>
            <a:tailEnd type="none" w="sm" len="sm"/>
          </a:ln>
        </p:spPr>
      </p:cxnSp>
      <p:cxnSp>
        <p:nvCxnSpPr>
          <p:cNvPr id="563" name="Google Shape;563;p56"/>
          <p:cNvCxnSpPr>
            <a:endCxn id="561" idx="1"/>
          </p:cNvCxnSpPr>
          <p:nvPr/>
        </p:nvCxnSpPr>
        <p:spPr>
          <a:xfrm>
            <a:off x="3161363" y="4236777"/>
            <a:ext cx="786900" cy="0"/>
          </a:xfrm>
          <a:prstGeom prst="straightConnector1">
            <a:avLst/>
          </a:prstGeom>
          <a:noFill/>
          <a:ln w="19050" cap="flat" cmpd="sng">
            <a:solidFill>
              <a:schemeClr val="dk2"/>
            </a:solidFill>
            <a:prstDash val="solid"/>
            <a:round/>
            <a:headEnd type="none" w="sm" len="sm"/>
            <a:tailEnd type="none" w="sm" len="sm"/>
          </a:ln>
        </p:spPr>
      </p:cxnSp>
      <p:sp>
        <p:nvSpPr>
          <p:cNvPr id="564" name="Google Shape;564;p56"/>
          <p:cNvSpPr txBox="1"/>
          <p:nvPr/>
        </p:nvSpPr>
        <p:spPr>
          <a:xfrm>
            <a:off x="1281688" y="3919413"/>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4"/>
                </a:solidFill>
                <a:latin typeface="Fira Sans Extra Condensed"/>
                <a:ea typeface="Fira Sans Extra Condensed"/>
                <a:cs typeface="Fira Sans Extra Condensed"/>
                <a:sym typeface="Fira Sans Extra Condensed"/>
              </a:rPr>
              <a:t>No</a:t>
            </a:r>
            <a:endParaRPr sz="25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565" name="Google Shape;565;p56"/>
          <p:cNvSpPr txBox="1"/>
          <p:nvPr/>
        </p:nvSpPr>
        <p:spPr>
          <a:xfrm>
            <a:off x="1203275" y="1679663"/>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3"/>
                </a:solidFill>
                <a:latin typeface="Fira Sans Extra Condensed"/>
                <a:ea typeface="Fira Sans Extra Condensed"/>
                <a:cs typeface="Fira Sans Extra Condensed"/>
                <a:sym typeface="Fira Sans Extra Condensed"/>
              </a:rPr>
              <a:t>Yes</a:t>
            </a:r>
            <a:endParaRPr sz="25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566" name="Google Shape;566;p56"/>
          <p:cNvSpPr txBox="1"/>
          <p:nvPr/>
        </p:nvSpPr>
        <p:spPr>
          <a:xfrm>
            <a:off x="1281700" y="2799550"/>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2500" b="1">
                <a:solidFill>
                  <a:schemeClr val="accent2"/>
                </a:solidFill>
                <a:latin typeface="Fira Sans Extra Condensed"/>
                <a:ea typeface="Fira Sans Extra Condensed"/>
                <a:cs typeface="Fira Sans Extra Condensed"/>
                <a:sym typeface="Fira Sans Extra Condensed"/>
              </a:rPr>
              <a:t>Maybe</a:t>
            </a:r>
            <a:endParaRPr sz="2500" b="1" i="0" u="none" strike="noStrike" cap="none">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9"/>
          <p:cNvPicPr preferRelativeResize="0"/>
          <p:nvPr/>
        </p:nvPicPr>
        <p:blipFill>
          <a:blip r:embed="rId3">
            <a:alphaModFix/>
          </a:blip>
          <a:stretch>
            <a:fillRect/>
          </a:stretch>
        </p:blipFill>
        <p:spPr>
          <a:xfrm>
            <a:off x="3042400" y="211750"/>
            <a:ext cx="6101600" cy="4519000"/>
          </a:xfrm>
          <a:prstGeom prst="rect">
            <a:avLst/>
          </a:prstGeom>
          <a:noFill/>
          <a:ln>
            <a:noFill/>
          </a:ln>
        </p:spPr>
      </p:pic>
      <p:sp>
        <p:nvSpPr>
          <p:cNvPr id="178" name="Google Shape;178;p39"/>
          <p:cNvSpPr txBox="1"/>
          <p:nvPr/>
        </p:nvSpPr>
        <p:spPr>
          <a:xfrm>
            <a:off x="228575" y="1808525"/>
            <a:ext cx="3247800" cy="20163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233A44"/>
                </a:solidFill>
                <a:highlight>
                  <a:srgbClr val="F3F3F3"/>
                </a:highlight>
                <a:latin typeface="Fira Sans Extra Condensed"/>
                <a:ea typeface="Fira Sans Extra Condensed"/>
                <a:cs typeface="Fira Sans Extra Condensed"/>
                <a:sym typeface="Fira Sans Extra Condensed"/>
              </a:rPr>
              <a:t>“Consumer Commerce is the future. Bricks and mortar will remain an important channel although we know channel agnostic and customer centric is key and the competition will be much broader than today’s retail.” - Paul Martin, KPMG.</a:t>
            </a:r>
            <a:endParaRPr sz="1700">
              <a:solidFill>
                <a:srgbClr val="233A44"/>
              </a:solidFill>
              <a:highlight>
                <a:srgbClr val="F3F3F3"/>
              </a:highlight>
              <a:latin typeface="Fira Sans Extra Condensed"/>
              <a:ea typeface="Fira Sans Extra Condensed"/>
              <a:cs typeface="Fira Sans Extra Condensed"/>
              <a:sym typeface="Fira Sans Extra Condensed"/>
            </a:endParaRPr>
          </a:p>
        </p:txBody>
      </p:sp>
      <p:sp>
        <p:nvSpPr>
          <p:cNvPr id="179" name="Google Shape;179;p39"/>
          <p:cNvSpPr txBox="1"/>
          <p:nvPr/>
        </p:nvSpPr>
        <p:spPr>
          <a:xfrm>
            <a:off x="402500" y="414350"/>
            <a:ext cx="36528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a:solidFill>
                  <a:schemeClr val="accent4"/>
                </a:solidFill>
                <a:latin typeface="Fira Sans Extra Condensed"/>
                <a:ea typeface="Fira Sans Extra Condensed"/>
                <a:cs typeface="Fira Sans Extra Condensed"/>
                <a:sym typeface="Fira Sans Extra Condensed"/>
              </a:rPr>
              <a:t>INTRODUCTION</a:t>
            </a:r>
            <a:endParaRPr sz="1600">
              <a:solidFill>
                <a:schemeClr val="accent4"/>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7"/>
          <p:cNvSpPr txBox="1">
            <a:spLocks noGrp="1"/>
          </p:cNvSpPr>
          <p:nvPr>
            <p:ph type="title"/>
          </p:nvPr>
        </p:nvSpPr>
        <p:spPr>
          <a:xfrm>
            <a:off x="457200" y="2415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Ranking modes of payment people use while shopping for</a:t>
            </a:r>
            <a:endParaRPr/>
          </a:p>
          <a:p>
            <a:pPr marL="0" lvl="0" indent="0" algn="ctr" rtl="0">
              <a:spcBef>
                <a:spcPts val="0"/>
              </a:spcBef>
              <a:spcAft>
                <a:spcPts val="0"/>
              </a:spcAft>
              <a:buNone/>
            </a:pPr>
            <a:r>
              <a:rPr lang="en"/>
              <a:t>groceries online from most to least frequently</a:t>
            </a:r>
            <a:endParaRPr/>
          </a:p>
          <a:p>
            <a:pPr marL="0" lvl="0" indent="0" algn="ctr" rtl="0">
              <a:spcBef>
                <a:spcPts val="0"/>
              </a:spcBef>
              <a:spcAft>
                <a:spcPts val="0"/>
              </a:spcAft>
              <a:buNone/>
            </a:pPr>
            <a:endParaRPr/>
          </a:p>
        </p:txBody>
      </p:sp>
      <p:sp>
        <p:nvSpPr>
          <p:cNvPr id="572" name="Google Shape;572;p57"/>
          <p:cNvSpPr txBox="1"/>
          <p:nvPr/>
        </p:nvSpPr>
        <p:spPr>
          <a:xfrm>
            <a:off x="457200" y="1783088"/>
            <a:ext cx="34812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Fira Sans Condensed"/>
                <a:ea typeface="Fira Sans Condensed"/>
                <a:cs typeface="Fira Sans Condensed"/>
                <a:sym typeface="Fira Sans Condensed"/>
              </a:rPr>
              <a:t>The results show the following rank ordering:</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1. Credit/Debit Cards</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2. UPI</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3. Cash on Delivery</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4. Net Banking</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5. Digital Wallets</a:t>
            </a:r>
            <a:endParaRPr sz="1800">
              <a:latin typeface="Fira Sans Condensed"/>
              <a:ea typeface="Fira Sans Condensed"/>
              <a:cs typeface="Fira Sans Condensed"/>
              <a:sym typeface="Fira Sans Condensed"/>
            </a:endParaRPr>
          </a:p>
        </p:txBody>
      </p:sp>
      <p:pic>
        <p:nvPicPr>
          <p:cNvPr id="573" name="Google Shape;573;p57" title="Chart"/>
          <p:cNvPicPr preferRelativeResize="0"/>
          <p:nvPr/>
        </p:nvPicPr>
        <p:blipFill>
          <a:blip r:embed="rId3">
            <a:alphaModFix/>
          </a:blip>
          <a:stretch>
            <a:fillRect/>
          </a:stretch>
        </p:blipFill>
        <p:spPr>
          <a:xfrm>
            <a:off x="3451250" y="1373050"/>
            <a:ext cx="5518374" cy="341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8"/>
          <p:cNvSpPr txBox="1">
            <a:spLocks noGrp="1"/>
          </p:cNvSpPr>
          <p:nvPr>
            <p:ph type="title"/>
          </p:nvPr>
        </p:nvSpPr>
        <p:spPr>
          <a:xfrm>
            <a:off x="457200" y="28855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Ranking the most preferred mode of grocery shopping Pre-Pandemic</a:t>
            </a:r>
            <a:endParaRPr sz="2400"/>
          </a:p>
        </p:txBody>
      </p:sp>
      <p:sp>
        <p:nvSpPr>
          <p:cNvPr id="579" name="Google Shape;579;p58"/>
          <p:cNvSpPr txBox="1"/>
          <p:nvPr/>
        </p:nvSpPr>
        <p:spPr>
          <a:xfrm>
            <a:off x="413613" y="1751713"/>
            <a:ext cx="3481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Fira Sans Condensed"/>
                <a:ea typeface="Fira Sans Condensed"/>
                <a:cs typeface="Fira Sans Condensed"/>
                <a:sym typeface="Fira Sans Condensed"/>
              </a:rPr>
              <a:t>The results show the following rank ordering:</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1. Supermarkets</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2. Local stores &amp; Street vendors</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3. Online Grocery Shopping</a:t>
            </a:r>
            <a:endParaRPr sz="1800">
              <a:latin typeface="Fira Sans Condensed"/>
              <a:ea typeface="Fira Sans Condensed"/>
              <a:cs typeface="Fira Sans Condensed"/>
              <a:sym typeface="Fira Sans Condensed"/>
            </a:endParaRPr>
          </a:p>
        </p:txBody>
      </p:sp>
      <p:pic>
        <p:nvPicPr>
          <p:cNvPr id="580" name="Google Shape;580;p58" title="Chart"/>
          <p:cNvPicPr preferRelativeResize="0"/>
          <p:nvPr/>
        </p:nvPicPr>
        <p:blipFill>
          <a:blip r:embed="rId3">
            <a:alphaModFix/>
          </a:blip>
          <a:stretch>
            <a:fillRect/>
          </a:stretch>
        </p:blipFill>
        <p:spPr>
          <a:xfrm>
            <a:off x="3501650" y="1199300"/>
            <a:ext cx="5391876" cy="333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9"/>
          <p:cNvSpPr txBox="1">
            <a:spLocks noGrp="1"/>
          </p:cNvSpPr>
          <p:nvPr>
            <p:ph type="title"/>
          </p:nvPr>
        </p:nvSpPr>
        <p:spPr>
          <a:xfrm>
            <a:off x="241050" y="288575"/>
            <a:ext cx="86619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Ranking the most preferred mode of grocery shopping during the Pandemic</a:t>
            </a:r>
            <a:endParaRPr sz="2300"/>
          </a:p>
        </p:txBody>
      </p:sp>
      <p:sp>
        <p:nvSpPr>
          <p:cNvPr id="586" name="Google Shape;586;p59"/>
          <p:cNvSpPr txBox="1"/>
          <p:nvPr/>
        </p:nvSpPr>
        <p:spPr>
          <a:xfrm>
            <a:off x="408163" y="1783088"/>
            <a:ext cx="3481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Fira Sans Condensed"/>
                <a:ea typeface="Fira Sans Condensed"/>
                <a:cs typeface="Fira Sans Condensed"/>
                <a:sym typeface="Fira Sans Condensed"/>
              </a:rPr>
              <a:t>The results show the following rank ordering:</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1. Online Grocery Shopping</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2. Supermarkets</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3. Local stores &amp; Street vendors</a:t>
            </a:r>
            <a:endParaRPr sz="1800">
              <a:latin typeface="Fira Sans Condensed"/>
              <a:ea typeface="Fira Sans Condensed"/>
              <a:cs typeface="Fira Sans Condensed"/>
              <a:sym typeface="Fira Sans Condensed"/>
            </a:endParaRPr>
          </a:p>
        </p:txBody>
      </p:sp>
      <p:pic>
        <p:nvPicPr>
          <p:cNvPr id="587" name="Google Shape;587;p59" title="Chart"/>
          <p:cNvPicPr preferRelativeResize="0"/>
          <p:nvPr/>
        </p:nvPicPr>
        <p:blipFill>
          <a:blip r:embed="rId3">
            <a:alphaModFix/>
          </a:blip>
          <a:stretch>
            <a:fillRect/>
          </a:stretch>
        </p:blipFill>
        <p:spPr>
          <a:xfrm>
            <a:off x="3617101" y="1139747"/>
            <a:ext cx="5407026" cy="33433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0"/>
          <p:cNvSpPr txBox="1"/>
          <p:nvPr/>
        </p:nvSpPr>
        <p:spPr>
          <a:xfrm>
            <a:off x="4872250" y="2019225"/>
            <a:ext cx="12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Roboto"/>
                <a:ea typeface="Roboto"/>
                <a:cs typeface="Roboto"/>
                <a:sym typeface="Roboto"/>
              </a:rPr>
              <a:t>56%</a:t>
            </a:r>
            <a:endParaRPr>
              <a:solidFill>
                <a:srgbClr val="FFFFFF"/>
              </a:solidFill>
              <a:latin typeface="Roboto"/>
              <a:ea typeface="Roboto"/>
              <a:cs typeface="Roboto"/>
              <a:sym typeface="Roboto"/>
            </a:endParaRPr>
          </a:p>
        </p:txBody>
      </p:sp>
      <p:pic>
        <p:nvPicPr>
          <p:cNvPr id="593" name="Google Shape;593;p60" title="Chart"/>
          <p:cNvPicPr preferRelativeResize="0"/>
          <p:nvPr/>
        </p:nvPicPr>
        <p:blipFill>
          <a:blip r:embed="rId3">
            <a:alphaModFix/>
          </a:blip>
          <a:stretch>
            <a:fillRect/>
          </a:stretch>
        </p:blipFill>
        <p:spPr>
          <a:xfrm>
            <a:off x="0" y="152363"/>
            <a:ext cx="7824226" cy="4838776"/>
          </a:xfrm>
          <a:prstGeom prst="rect">
            <a:avLst/>
          </a:prstGeom>
          <a:noFill/>
          <a:ln>
            <a:noFill/>
          </a:ln>
        </p:spPr>
      </p:pic>
      <p:sp>
        <p:nvSpPr>
          <p:cNvPr id="594" name="Google Shape;594;p60"/>
          <p:cNvSpPr txBox="1"/>
          <p:nvPr/>
        </p:nvSpPr>
        <p:spPr>
          <a:xfrm>
            <a:off x="7650725" y="1465125"/>
            <a:ext cx="13854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2.76</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1.114</a:t>
            </a:r>
            <a:endParaRPr sz="1200">
              <a:solidFill>
                <a:schemeClr val="dk1"/>
              </a:solidFill>
              <a:latin typeface="Fira Sans Extra Condensed"/>
              <a:ea typeface="Fira Sans Extra Condensed"/>
              <a:cs typeface="Fira Sans Extra Condensed"/>
              <a:sym typeface="Fira Sans Extra Condensed"/>
            </a:endParaRPr>
          </a:p>
        </p:txBody>
      </p:sp>
      <p:sp>
        <p:nvSpPr>
          <p:cNvPr id="595" name="Google Shape;595;p60"/>
          <p:cNvSpPr txBox="1"/>
          <p:nvPr/>
        </p:nvSpPr>
        <p:spPr>
          <a:xfrm>
            <a:off x="7650725" y="3638200"/>
            <a:ext cx="13854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3.07</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1.154</a:t>
            </a:r>
            <a:endParaRPr sz="1200">
              <a:solidFill>
                <a:schemeClr val="dk1"/>
              </a:solidFill>
              <a:latin typeface="Fira Sans Extra Condensed"/>
              <a:ea typeface="Fira Sans Extra Condensed"/>
              <a:cs typeface="Fira Sans Extra Condensed"/>
              <a:sym typeface="Fira Sans Extra Condensed"/>
            </a:endParaRPr>
          </a:p>
        </p:txBody>
      </p:sp>
      <p:sp>
        <p:nvSpPr>
          <p:cNvPr id="596" name="Google Shape;596;p60"/>
          <p:cNvSpPr txBox="1"/>
          <p:nvPr/>
        </p:nvSpPr>
        <p:spPr>
          <a:xfrm>
            <a:off x="7650725" y="2507575"/>
            <a:ext cx="13854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2.97</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1.111</a:t>
            </a:r>
            <a:endParaRPr sz="1200">
              <a:solidFill>
                <a:schemeClr val="dk1"/>
              </a:solidFill>
              <a:latin typeface="Fira Sans Extra Condensed"/>
              <a:ea typeface="Fira Sans Extra Condensed"/>
              <a:cs typeface="Fira Sans Extra Condensed"/>
              <a:sym typeface="Fira Sans Extra Condensed"/>
            </a:endParaRPr>
          </a:p>
        </p:txBody>
      </p:sp>
      <p:sp>
        <p:nvSpPr>
          <p:cNvPr id="597" name="Google Shape;597;p60"/>
          <p:cNvSpPr txBox="1"/>
          <p:nvPr/>
        </p:nvSpPr>
        <p:spPr>
          <a:xfrm>
            <a:off x="2510125" y="1542075"/>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37%</a:t>
            </a:r>
            <a:endParaRPr b="1">
              <a:solidFill>
                <a:schemeClr val="lt1"/>
              </a:solidFill>
              <a:latin typeface="Roboto"/>
              <a:ea typeface="Roboto"/>
              <a:cs typeface="Roboto"/>
              <a:sym typeface="Roboto"/>
            </a:endParaRPr>
          </a:p>
        </p:txBody>
      </p:sp>
      <p:sp>
        <p:nvSpPr>
          <p:cNvPr id="598" name="Google Shape;598;p60"/>
          <p:cNvSpPr txBox="1"/>
          <p:nvPr/>
        </p:nvSpPr>
        <p:spPr>
          <a:xfrm>
            <a:off x="6331150" y="2584525"/>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37.5%</a:t>
            </a:r>
            <a:endParaRPr b="1">
              <a:solidFill>
                <a:schemeClr val="lt1"/>
              </a:solidFill>
              <a:latin typeface="Roboto"/>
              <a:ea typeface="Roboto"/>
              <a:cs typeface="Roboto"/>
              <a:sym typeface="Roboto"/>
            </a:endParaRPr>
          </a:p>
        </p:txBody>
      </p:sp>
      <p:sp>
        <p:nvSpPr>
          <p:cNvPr id="599" name="Google Shape;599;p60"/>
          <p:cNvSpPr txBox="1"/>
          <p:nvPr/>
        </p:nvSpPr>
        <p:spPr>
          <a:xfrm>
            <a:off x="5930625" y="3715150"/>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39.5%</a:t>
            </a:r>
            <a:endParaRPr b="1">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61" title="Chart"/>
          <p:cNvPicPr preferRelativeResize="0"/>
          <p:nvPr/>
        </p:nvPicPr>
        <p:blipFill>
          <a:blip r:embed="rId3">
            <a:alphaModFix/>
          </a:blip>
          <a:stretch>
            <a:fillRect/>
          </a:stretch>
        </p:blipFill>
        <p:spPr>
          <a:xfrm>
            <a:off x="0" y="152400"/>
            <a:ext cx="7836911" cy="4838699"/>
          </a:xfrm>
          <a:prstGeom prst="rect">
            <a:avLst/>
          </a:prstGeom>
          <a:noFill/>
          <a:ln>
            <a:noFill/>
          </a:ln>
        </p:spPr>
      </p:pic>
      <p:sp>
        <p:nvSpPr>
          <p:cNvPr id="605" name="Google Shape;605;p61"/>
          <p:cNvSpPr txBox="1"/>
          <p:nvPr/>
        </p:nvSpPr>
        <p:spPr>
          <a:xfrm>
            <a:off x="7663500" y="1312750"/>
            <a:ext cx="14031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3.13</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1.206</a:t>
            </a:r>
            <a:endParaRPr sz="1200">
              <a:solidFill>
                <a:schemeClr val="dk1"/>
              </a:solidFill>
              <a:latin typeface="Fira Sans Extra Condensed"/>
              <a:ea typeface="Fira Sans Extra Condensed"/>
              <a:cs typeface="Fira Sans Extra Condensed"/>
              <a:sym typeface="Fira Sans Extra Condensed"/>
            </a:endParaRPr>
          </a:p>
        </p:txBody>
      </p:sp>
      <p:sp>
        <p:nvSpPr>
          <p:cNvPr id="606" name="Google Shape;606;p61"/>
          <p:cNvSpPr txBox="1"/>
          <p:nvPr/>
        </p:nvSpPr>
        <p:spPr>
          <a:xfrm>
            <a:off x="7663500" y="2183775"/>
            <a:ext cx="14031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2.85</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1.289</a:t>
            </a:r>
            <a:endParaRPr sz="1200">
              <a:solidFill>
                <a:schemeClr val="dk1"/>
              </a:solidFill>
              <a:latin typeface="Fira Sans Extra Condensed"/>
              <a:ea typeface="Fira Sans Extra Condensed"/>
              <a:cs typeface="Fira Sans Extra Condensed"/>
              <a:sym typeface="Fira Sans Extra Condensed"/>
            </a:endParaRPr>
          </a:p>
        </p:txBody>
      </p:sp>
      <p:sp>
        <p:nvSpPr>
          <p:cNvPr id="607" name="Google Shape;607;p61"/>
          <p:cNvSpPr txBox="1"/>
          <p:nvPr/>
        </p:nvSpPr>
        <p:spPr>
          <a:xfrm>
            <a:off x="7663650" y="2913450"/>
            <a:ext cx="14031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3.81</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1.212</a:t>
            </a:r>
            <a:endParaRPr sz="1200">
              <a:solidFill>
                <a:schemeClr val="dk1"/>
              </a:solidFill>
              <a:latin typeface="Fira Sans Extra Condensed"/>
              <a:ea typeface="Fira Sans Extra Condensed"/>
              <a:cs typeface="Fira Sans Extra Condensed"/>
              <a:sym typeface="Fira Sans Extra Condensed"/>
            </a:endParaRPr>
          </a:p>
        </p:txBody>
      </p:sp>
      <p:sp>
        <p:nvSpPr>
          <p:cNvPr id="608" name="Google Shape;608;p61"/>
          <p:cNvSpPr txBox="1"/>
          <p:nvPr/>
        </p:nvSpPr>
        <p:spPr>
          <a:xfrm>
            <a:off x="7663650" y="3773875"/>
            <a:ext cx="1403100" cy="554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Mean = 3.23</a:t>
            </a:r>
            <a:endParaRPr sz="12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Std, Deviation = 1.12</a:t>
            </a:r>
            <a:endParaRPr sz="1200">
              <a:solidFill>
                <a:schemeClr val="dk1"/>
              </a:solidFill>
              <a:latin typeface="Fira Sans Extra Condensed"/>
              <a:ea typeface="Fira Sans Extra Condensed"/>
              <a:cs typeface="Fira Sans Extra Condensed"/>
              <a:sym typeface="Fira Sans Extra Condensed"/>
            </a:endParaRPr>
          </a:p>
        </p:txBody>
      </p:sp>
      <p:sp>
        <p:nvSpPr>
          <p:cNvPr id="609" name="Google Shape;609;p61"/>
          <p:cNvSpPr txBox="1"/>
          <p:nvPr/>
        </p:nvSpPr>
        <p:spPr>
          <a:xfrm>
            <a:off x="6404500" y="1389700"/>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40%</a:t>
            </a:r>
            <a:endParaRPr b="1">
              <a:solidFill>
                <a:schemeClr val="lt1"/>
              </a:solidFill>
              <a:latin typeface="Roboto"/>
              <a:ea typeface="Roboto"/>
              <a:cs typeface="Roboto"/>
              <a:sym typeface="Roboto"/>
            </a:endParaRPr>
          </a:p>
        </p:txBody>
      </p:sp>
      <p:sp>
        <p:nvSpPr>
          <p:cNvPr id="610" name="Google Shape;610;p61"/>
          <p:cNvSpPr txBox="1"/>
          <p:nvPr/>
        </p:nvSpPr>
        <p:spPr>
          <a:xfrm>
            <a:off x="2459350" y="2260725"/>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44%</a:t>
            </a:r>
            <a:endParaRPr b="1">
              <a:solidFill>
                <a:schemeClr val="lt1"/>
              </a:solidFill>
              <a:latin typeface="Roboto"/>
              <a:ea typeface="Roboto"/>
              <a:cs typeface="Roboto"/>
              <a:sym typeface="Roboto"/>
            </a:endParaRPr>
          </a:p>
        </p:txBody>
      </p:sp>
      <p:sp>
        <p:nvSpPr>
          <p:cNvPr id="611" name="Google Shape;611;p61"/>
          <p:cNvSpPr txBox="1"/>
          <p:nvPr/>
        </p:nvSpPr>
        <p:spPr>
          <a:xfrm>
            <a:off x="5135650" y="2990400"/>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66.5%</a:t>
            </a:r>
            <a:endParaRPr b="1">
              <a:solidFill>
                <a:schemeClr val="lt1"/>
              </a:solidFill>
              <a:latin typeface="Roboto"/>
              <a:ea typeface="Roboto"/>
              <a:cs typeface="Roboto"/>
              <a:sym typeface="Roboto"/>
            </a:endParaRPr>
          </a:p>
        </p:txBody>
      </p:sp>
      <p:sp>
        <p:nvSpPr>
          <p:cNvPr id="612" name="Google Shape;612;p61"/>
          <p:cNvSpPr txBox="1"/>
          <p:nvPr/>
        </p:nvSpPr>
        <p:spPr>
          <a:xfrm>
            <a:off x="6404500" y="3850825"/>
            <a:ext cx="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42%</a:t>
            </a:r>
            <a:endParaRPr b="1">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2"/>
          <p:cNvSpPr txBox="1">
            <a:spLocks noGrp="1"/>
          </p:cNvSpPr>
          <p:nvPr>
            <p:ph type="title"/>
          </p:nvPr>
        </p:nvSpPr>
        <p:spPr>
          <a:xfrm>
            <a:off x="354900" y="131000"/>
            <a:ext cx="8434200" cy="56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Online Grocery Shopping-Estimate Pre and During the Pandemic</a:t>
            </a:r>
            <a:endParaRPr sz="2000"/>
          </a:p>
        </p:txBody>
      </p:sp>
      <p:pic>
        <p:nvPicPr>
          <p:cNvPr id="618" name="Google Shape;618;p62" title="Chart"/>
          <p:cNvPicPr preferRelativeResize="0"/>
          <p:nvPr/>
        </p:nvPicPr>
        <p:blipFill>
          <a:blip r:embed="rId3">
            <a:alphaModFix/>
          </a:blip>
          <a:stretch>
            <a:fillRect/>
          </a:stretch>
        </p:blipFill>
        <p:spPr>
          <a:xfrm>
            <a:off x="1111350" y="697700"/>
            <a:ext cx="7127850" cy="4413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457200" y="414000"/>
            <a:ext cx="8229600" cy="49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How likely are you to purchase groceries online post-pandemic?</a:t>
            </a:r>
            <a:endParaRPr/>
          </a:p>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SzPts val="2800"/>
              <a:buNone/>
            </a:pPr>
            <a:endParaRPr/>
          </a:p>
        </p:txBody>
      </p:sp>
      <p:sp>
        <p:nvSpPr>
          <p:cNvPr id="624" name="Google Shape;624;p63"/>
          <p:cNvSpPr/>
          <p:nvPr/>
        </p:nvSpPr>
        <p:spPr>
          <a:xfrm>
            <a:off x="4907000" y="29742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3"/>
          <p:cNvSpPr/>
          <p:nvPr/>
        </p:nvSpPr>
        <p:spPr>
          <a:xfrm>
            <a:off x="3239175" y="29324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3"/>
          <p:cNvSpPr/>
          <p:nvPr/>
        </p:nvSpPr>
        <p:spPr>
          <a:xfrm>
            <a:off x="4351450" y="14531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3"/>
          <p:cNvSpPr/>
          <p:nvPr/>
        </p:nvSpPr>
        <p:spPr>
          <a:xfrm>
            <a:off x="3175000" y="19909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3"/>
          <p:cNvSpPr txBox="1"/>
          <p:nvPr/>
        </p:nvSpPr>
        <p:spPr>
          <a:xfrm>
            <a:off x="3479164" y="3434337"/>
            <a:ext cx="915300" cy="39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a:solidFill>
                  <a:srgbClr val="FFFFFF"/>
                </a:solidFill>
                <a:latin typeface="Fira Sans Extra Condensed Medium"/>
                <a:ea typeface="Fira Sans Extra Condensed Medium"/>
                <a:cs typeface="Fira Sans Extra Condensed Medium"/>
                <a:sym typeface="Fira Sans Extra Condensed Medium"/>
              </a:rPr>
              <a:t>34.5</a:t>
            </a:r>
            <a:r>
              <a:rPr lang="en" sz="1800" b="0" i="0" u="none" strike="noStrike" cap="none">
                <a:solidFill>
                  <a:srgbClr val="FFFFFF"/>
                </a:solidFill>
                <a:latin typeface="Fira Sans Extra Condensed"/>
                <a:ea typeface="Fira Sans Extra Condensed"/>
                <a:cs typeface="Fira Sans Extra Condensed"/>
                <a:sym typeface="Fira Sans Extra Condensed"/>
              </a:rPr>
              <a:t>%</a:t>
            </a:r>
            <a:endParaRPr sz="18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629" name="Google Shape;629;p63"/>
          <p:cNvSpPr txBox="1"/>
          <p:nvPr/>
        </p:nvSpPr>
        <p:spPr>
          <a:xfrm>
            <a:off x="4943889" y="3273087"/>
            <a:ext cx="915300" cy="39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17</a:t>
            </a:r>
            <a:r>
              <a:rPr lang="en" sz="1800" b="0" i="0" u="none" strike="noStrike" cap="none">
                <a:solidFill>
                  <a:srgbClr val="FFFFFF"/>
                </a:solidFill>
                <a:latin typeface="Fira Sans Extra Condensed"/>
                <a:ea typeface="Fira Sans Extra Condensed"/>
                <a:cs typeface="Fira Sans Extra Condensed"/>
                <a:sym typeface="Fira Sans Extra Condensed"/>
              </a:rPr>
              <a:t>%</a:t>
            </a:r>
            <a:endParaRPr sz="18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630" name="Google Shape;630;p63"/>
          <p:cNvSpPr txBox="1"/>
          <p:nvPr/>
        </p:nvSpPr>
        <p:spPr>
          <a:xfrm>
            <a:off x="4482089" y="1845712"/>
            <a:ext cx="915300" cy="39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18</a:t>
            </a:r>
            <a:r>
              <a:rPr lang="en" sz="1800" b="0" i="0" u="none" strike="noStrike" cap="none">
                <a:solidFill>
                  <a:srgbClr val="FFFFFF"/>
                </a:solidFill>
                <a:latin typeface="Fira Sans Extra Condensed"/>
                <a:ea typeface="Fira Sans Extra Condensed"/>
                <a:cs typeface="Fira Sans Extra Condensed"/>
                <a:sym typeface="Fira Sans Extra Condensed"/>
              </a:rPr>
              <a:t>%</a:t>
            </a:r>
            <a:endParaRPr sz="18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631" name="Google Shape;631;p63"/>
          <p:cNvSpPr txBox="1"/>
          <p:nvPr/>
        </p:nvSpPr>
        <p:spPr>
          <a:xfrm>
            <a:off x="3174988" y="2206450"/>
            <a:ext cx="822600" cy="39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rgbClr val="FFFFFF"/>
                </a:solidFill>
                <a:latin typeface="Fira Sans Extra Condensed Medium"/>
                <a:ea typeface="Fira Sans Extra Condensed Medium"/>
                <a:cs typeface="Fira Sans Extra Condensed Medium"/>
                <a:sym typeface="Fira Sans Extra Condensed Medium"/>
              </a:rPr>
              <a:t>1</a:t>
            </a:r>
            <a:r>
              <a:rPr lang="en" sz="2200">
                <a:solidFill>
                  <a:srgbClr val="FFFFFF"/>
                </a:solidFill>
                <a:latin typeface="Fira Sans Extra Condensed Medium"/>
                <a:ea typeface="Fira Sans Extra Condensed Medium"/>
                <a:cs typeface="Fira Sans Extra Condensed Medium"/>
                <a:sym typeface="Fira Sans Extra Condensed Medium"/>
              </a:rPr>
              <a:t>0</a:t>
            </a:r>
            <a:r>
              <a:rPr lang="en" sz="1800" b="0" i="0" u="none" strike="noStrike" cap="none">
                <a:solidFill>
                  <a:srgbClr val="FFFFFF"/>
                </a:solidFill>
                <a:latin typeface="Fira Sans Extra Condensed"/>
                <a:ea typeface="Fira Sans Extra Condensed"/>
                <a:cs typeface="Fira Sans Extra Condensed"/>
                <a:sym typeface="Fira Sans Extra Condensed"/>
              </a:rPr>
              <a:t>%</a:t>
            </a:r>
            <a:endParaRPr sz="18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632" name="Google Shape;632;p63"/>
          <p:cNvSpPr txBox="1"/>
          <p:nvPr/>
        </p:nvSpPr>
        <p:spPr>
          <a:xfrm>
            <a:off x="457212" y="1374231"/>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2000" b="1">
                <a:solidFill>
                  <a:schemeClr val="accent5"/>
                </a:solidFill>
                <a:latin typeface="Fira Sans Extra Condensed"/>
                <a:ea typeface="Fira Sans Extra Condensed"/>
                <a:cs typeface="Fira Sans Extra Condensed"/>
                <a:sym typeface="Fira Sans Extra Condensed"/>
              </a:rPr>
              <a:t>Very unlikely</a:t>
            </a:r>
            <a:endParaRPr sz="2000" b="1">
              <a:solidFill>
                <a:schemeClr val="accent5"/>
              </a:solidFill>
              <a:latin typeface="Fira Sans Extra Condensed"/>
              <a:ea typeface="Fira Sans Extra Condensed"/>
              <a:cs typeface="Fira Sans Extra Condensed"/>
              <a:sym typeface="Fira Sans Extra Condensed"/>
            </a:endParaRPr>
          </a:p>
          <a:p>
            <a:pPr marL="0" marR="0" lvl="0" indent="0" algn="r" rtl="0">
              <a:lnSpc>
                <a:spcPct val="100000"/>
              </a:lnSpc>
              <a:spcBef>
                <a:spcPts val="0"/>
              </a:spcBef>
              <a:spcAft>
                <a:spcPts val="0"/>
              </a:spcAft>
              <a:buNone/>
            </a:pPr>
            <a:endParaRPr sz="2000" b="1">
              <a:solidFill>
                <a:schemeClr val="accent5"/>
              </a:solidFill>
              <a:latin typeface="Fira Sans Extra Condensed"/>
              <a:ea typeface="Fira Sans Extra Condensed"/>
              <a:cs typeface="Fira Sans Extra Condensed"/>
              <a:sym typeface="Fira Sans Extra Condensed"/>
            </a:endParaRPr>
          </a:p>
          <a:p>
            <a:pPr marL="0" marR="0" lvl="0" indent="0" algn="r" rtl="0">
              <a:lnSpc>
                <a:spcPct val="100000"/>
              </a:lnSpc>
              <a:spcBef>
                <a:spcPts val="0"/>
              </a:spcBef>
              <a:spcAft>
                <a:spcPts val="0"/>
              </a:spcAft>
              <a:buClr>
                <a:srgbClr val="000000"/>
              </a:buClr>
              <a:buSzPts val="2000"/>
              <a:buFont typeface="Arial"/>
              <a:buNone/>
            </a:pPr>
            <a:endParaRPr sz="2000" b="1">
              <a:solidFill>
                <a:schemeClr val="accent5"/>
              </a:solidFill>
              <a:latin typeface="Fira Sans Extra Condensed"/>
              <a:ea typeface="Fira Sans Extra Condensed"/>
              <a:cs typeface="Fira Sans Extra Condensed"/>
              <a:sym typeface="Fira Sans Extra Condensed"/>
            </a:endParaRPr>
          </a:p>
        </p:txBody>
      </p:sp>
      <p:sp>
        <p:nvSpPr>
          <p:cNvPr id="633" name="Google Shape;633;p63"/>
          <p:cNvSpPr txBox="1"/>
          <p:nvPr/>
        </p:nvSpPr>
        <p:spPr>
          <a:xfrm>
            <a:off x="7096800" y="3104500"/>
            <a:ext cx="9891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2000"/>
              <a:buFont typeface="Arial"/>
              <a:buNone/>
            </a:pPr>
            <a:r>
              <a:rPr lang="en" sz="2000" b="1">
                <a:solidFill>
                  <a:schemeClr val="accent4"/>
                </a:solidFill>
                <a:latin typeface="Fira Sans Extra Condensed"/>
                <a:ea typeface="Fira Sans Extra Condensed"/>
                <a:cs typeface="Fira Sans Extra Condensed"/>
                <a:sym typeface="Fira Sans Extra Condensed"/>
              </a:rPr>
              <a:t>Unlikely</a:t>
            </a:r>
            <a:endParaRPr sz="2000" b="1" i="0" u="none" strike="noStrike" cap="none">
              <a:solidFill>
                <a:schemeClr val="accent6"/>
              </a:solidFill>
              <a:latin typeface="Fira Sans Extra Condensed"/>
              <a:ea typeface="Fira Sans Extra Condensed"/>
              <a:cs typeface="Fira Sans Extra Condensed"/>
              <a:sym typeface="Fira Sans Extra Condensed"/>
            </a:endParaRPr>
          </a:p>
        </p:txBody>
      </p:sp>
      <p:sp>
        <p:nvSpPr>
          <p:cNvPr id="634" name="Google Shape;634;p63"/>
          <p:cNvSpPr txBox="1"/>
          <p:nvPr/>
        </p:nvSpPr>
        <p:spPr>
          <a:xfrm>
            <a:off x="6806997" y="1374225"/>
            <a:ext cx="1879800" cy="4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000" b="1">
                <a:solidFill>
                  <a:schemeClr val="accent2"/>
                </a:solidFill>
                <a:latin typeface="Fira Sans Extra Condensed"/>
                <a:ea typeface="Fira Sans Extra Condensed"/>
                <a:cs typeface="Fira Sans Extra Condensed"/>
                <a:sym typeface="Fira Sans Extra Condensed"/>
              </a:rPr>
              <a:t>Very likely</a:t>
            </a:r>
            <a:endParaRPr sz="2000" b="1">
              <a:solidFill>
                <a:schemeClr val="accent2"/>
              </a:solidFill>
              <a:latin typeface="Fira Sans Extra Condensed"/>
              <a:ea typeface="Fira Sans Extra Condensed"/>
              <a:cs typeface="Fira Sans Extra Condensed"/>
              <a:sym typeface="Fira Sans Extra Condensed"/>
            </a:endParaRPr>
          </a:p>
          <a:p>
            <a:pPr marL="0" marR="0" lvl="0" indent="0" algn="l" rtl="0">
              <a:lnSpc>
                <a:spcPct val="100000"/>
              </a:lnSpc>
              <a:spcBef>
                <a:spcPts val="0"/>
              </a:spcBef>
              <a:spcAft>
                <a:spcPts val="0"/>
              </a:spcAft>
              <a:buNone/>
            </a:pPr>
            <a:endParaRPr sz="2000" b="1">
              <a:solidFill>
                <a:schemeClr val="accent2"/>
              </a:solidFill>
              <a:latin typeface="Fira Sans Extra Condensed"/>
              <a:ea typeface="Fira Sans Extra Condensed"/>
              <a:cs typeface="Fira Sans Extra Condensed"/>
              <a:sym typeface="Fira Sans Extra Condensed"/>
            </a:endParaRPr>
          </a:p>
          <a:p>
            <a:pPr marL="0" marR="0" lvl="0" indent="0" algn="l" rtl="0">
              <a:lnSpc>
                <a:spcPct val="100000"/>
              </a:lnSpc>
              <a:spcBef>
                <a:spcPts val="0"/>
              </a:spcBef>
              <a:spcAft>
                <a:spcPts val="0"/>
              </a:spcAft>
              <a:buClr>
                <a:srgbClr val="000000"/>
              </a:buClr>
              <a:buSzPts val="2000"/>
              <a:buFont typeface="Arial"/>
              <a:buNone/>
            </a:pPr>
            <a:endParaRPr sz="2000" b="1">
              <a:solidFill>
                <a:schemeClr val="accent2"/>
              </a:solidFill>
              <a:latin typeface="Fira Sans Extra Condensed"/>
              <a:ea typeface="Fira Sans Extra Condensed"/>
              <a:cs typeface="Fira Sans Extra Condensed"/>
              <a:sym typeface="Fira Sans Extra Condensed"/>
            </a:endParaRPr>
          </a:p>
        </p:txBody>
      </p:sp>
      <p:sp>
        <p:nvSpPr>
          <p:cNvPr id="635" name="Google Shape;635;p63"/>
          <p:cNvSpPr txBox="1"/>
          <p:nvPr/>
        </p:nvSpPr>
        <p:spPr>
          <a:xfrm>
            <a:off x="457212" y="3104500"/>
            <a:ext cx="1879800" cy="477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2000" b="1">
                <a:solidFill>
                  <a:schemeClr val="accent3"/>
                </a:solidFill>
                <a:latin typeface="Fira Sans Extra Condensed"/>
                <a:ea typeface="Fira Sans Extra Condensed"/>
                <a:cs typeface="Fira Sans Extra Condensed"/>
                <a:sym typeface="Fira Sans Extra Condensed"/>
              </a:rPr>
              <a:t>Likely</a:t>
            </a:r>
            <a:endParaRPr sz="2000" b="1">
              <a:solidFill>
                <a:schemeClr val="accent3"/>
              </a:solidFill>
              <a:latin typeface="Fira Sans Extra Condensed"/>
              <a:ea typeface="Fira Sans Extra Condensed"/>
              <a:cs typeface="Fira Sans Extra Condensed"/>
              <a:sym typeface="Fira Sans Extra Condensed"/>
            </a:endParaRPr>
          </a:p>
          <a:p>
            <a:pPr marL="0" marR="0" lvl="0" indent="0" algn="r" rtl="0">
              <a:lnSpc>
                <a:spcPct val="100000"/>
              </a:lnSpc>
              <a:spcBef>
                <a:spcPts val="0"/>
              </a:spcBef>
              <a:spcAft>
                <a:spcPts val="0"/>
              </a:spcAft>
              <a:buNone/>
            </a:pPr>
            <a:endParaRPr sz="2000" b="1">
              <a:solidFill>
                <a:schemeClr val="accent3"/>
              </a:solidFill>
              <a:latin typeface="Fira Sans Extra Condensed"/>
              <a:ea typeface="Fira Sans Extra Condensed"/>
              <a:cs typeface="Fira Sans Extra Condensed"/>
              <a:sym typeface="Fira Sans Extra Condensed"/>
            </a:endParaRPr>
          </a:p>
          <a:p>
            <a:pPr marL="0" marR="0" lvl="0" indent="0" algn="r" rtl="0">
              <a:lnSpc>
                <a:spcPct val="100000"/>
              </a:lnSpc>
              <a:spcBef>
                <a:spcPts val="0"/>
              </a:spcBef>
              <a:spcAft>
                <a:spcPts val="0"/>
              </a:spcAft>
              <a:buClr>
                <a:srgbClr val="000000"/>
              </a:buClr>
              <a:buSzPts val="2000"/>
              <a:buFont typeface="Arial"/>
              <a:buNone/>
            </a:pPr>
            <a:endParaRPr sz="2000" b="1">
              <a:solidFill>
                <a:schemeClr val="accent3"/>
              </a:solidFill>
              <a:latin typeface="Fira Sans Extra Condensed"/>
              <a:ea typeface="Fira Sans Extra Condensed"/>
              <a:cs typeface="Fira Sans Extra Condensed"/>
              <a:sym typeface="Fira Sans Extra Condensed"/>
            </a:endParaRPr>
          </a:p>
        </p:txBody>
      </p:sp>
      <p:cxnSp>
        <p:nvCxnSpPr>
          <p:cNvPr id="636" name="Google Shape;636;p63"/>
          <p:cNvCxnSpPr>
            <a:stCxn id="631" idx="1"/>
            <a:endCxn id="632" idx="3"/>
          </p:cNvCxnSpPr>
          <p:nvPr/>
        </p:nvCxnSpPr>
        <p:spPr>
          <a:xfrm rot="10800000">
            <a:off x="2337088" y="1613200"/>
            <a:ext cx="837900" cy="789000"/>
          </a:xfrm>
          <a:prstGeom prst="bentConnector3">
            <a:avLst>
              <a:gd name="adj1" fmla="val 50005"/>
            </a:avLst>
          </a:prstGeom>
          <a:noFill/>
          <a:ln w="19050" cap="flat" cmpd="sng">
            <a:solidFill>
              <a:schemeClr val="accent5"/>
            </a:solidFill>
            <a:prstDash val="solid"/>
            <a:round/>
            <a:headEnd type="none" w="sm" len="sm"/>
            <a:tailEnd type="oval" w="med" len="med"/>
          </a:ln>
        </p:spPr>
      </p:cxnSp>
      <p:cxnSp>
        <p:nvCxnSpPr>
          <p:cNvPr id="637" name="Google Shape;637;p63"/>
          <p:cNvCxnSpPr>
            <a:stCxn id="626" idx="3"/>
            <a:endCxn id="634" idx="1"/>
          </p:cNvCxnSpPr>
          <p:nvPr/>
        </p:nvCxnSpPr>
        <p:spPr>
          <a:xfrm rot="10800000" flipH="1">
            <a:off x="5528050" y="1613050"/>
            <a:ext cx="1278900" cy="428400"/>
          </a:xfrm>
          <a:prstGeom prst="bentConnector3">
            <a:avLst>
              <a:gd name="adj1" fmla="val 64112"/>
            </a:avLst>
          </a:prstGeom>
          <a:noFill/>
          <a:ln w="19050" cap="flat" cmpd="sng">
            <a:solidFill>
              <a:schemeClr val="accent2"/>
            </a:solidFill>
            <a:prstDash val="solid"/>
            <a:round/>
            <a:headEnd type="none" w="sm" len="sm"/>
            <a:tailEnd type="oval" w="med" len="med"/>
          </a:ln>
        </p:spPr>
      </p:cxnSp>
      <p:cxnSp>
        <p:nvCxnSpPr>
          <p:cNvPr id="638" name="Google Shape;638;p63"/>
          <p:cNvCxnSpPr>
            <a:stCxn id="629" idx="3"/>
            <a:endCxn id="633" idx="1"/>
          </p:cNvCxnSpPr>
          <p:nvPr/>
        </p:nvCxnSpPr>
        <p:spPr>
          <a:xfrm rot="10800000" flipH="1">
            <a:off x="5859189" y="3343437"/>
            <a:ext cx="1237500" cy="125400"/>
          </a:xfrm>
          <a:prstGeom prst="bentConnector3">
            <a:avLst>
              <a:gd name="adj1" fmla="val 50004"/>
            </a:avLst>
          </a:prstGeom>
          <a:noFill/>
          <a:ln w="19050" cap="flat" cmpd="sng">
            <a:solidFill>
              <a:schemeClr val="accent6"/>
            </a:solidFill>
            <a:prstDash val="solid"/>
            <a:round/>
            <a:headEnd type="none" w="sm" len="sm"/>
            <a:tailEnd type="oval" w="med" len="med"/>
          </a:ln>
        </p:spPr>
      </p:cxnSp>
      <p:cxnSp>
        <p:nvCxnSpPr>
          <p:cNvPr id="639" name="Google Shape;639;p63"/>
          <p:cNvCxnSpPr>
            <a:stCxn id="625" idx="1"/>
            <a:endCxn id="635" idx="3"/>
          </p:cNvCxnSpPr>
          <p:nvPr/>
        </p:nvCxnSpPr>
        <p:spPr>
          <a:xfrm rot="10800000">
            <a:off x="2337075" y="3343575"/>
            <a:ext cx="902100" cy="286500"/>
          </a:xfrm>
          <a:prstGeom prst="bentConnector3">
            <a:avLst>
              <a:gd name="adj1" fmla="val 50004"/>
            </a:avLst>
          </a:prstGeom>
          <a:noFill/>
          <a:ln w="19050" cap="flat" cmpd="sng">
            <a:solidFill>
              <a:schemeClr val="accent3"/>
            </a:solidFill>
            <a:prstDash val="solid"/>
            <a:round/>
            <a:headEnd type="none" w="sm" len="sm"/>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4"/>
          <p:cNvSpPr txBox="1"/>
          <p:nvPr/>
        </p:nvSpPr>
        <p:spPr>
          <a:xfrm rot="-5400000">
            <a:off x="-1615450" y="2147850"/>
            <a:ext cx="4609500" cy="837000"/>
          </a:xfrm>
          <a:prstGeom prst="rect">
            <a:avLst/>
          </a:prstGeom>
          <a:noFill/>
          <a:ln>
            <a:noFill/>
          </a:ln>
        </p:spPr>
        <p:txBody>
          <a:bodyPr spcFirstLastPara="1" wrap="square" lIns="91425" tIns="91425" rIns="91425" bIns="0" anchor="ctr" anchorCtr="0">
            <a:noAutofit/>
          </a:bodyPr>
          <a:lstStyle/>
          <a:p>
            <a:pPr marL="0" lvl="0" indent="0" algn="ctr" rtl="0">
              <a:spcBef>
                <a:spcPts val="0"/>
              </a:spcBef>
              <a:spcAft>
                <a:spcPts val="0"/>
              </a:spcAft>
              <a:buNone/>
            </a:pPr>
            <a:r>
              <a:rPr lang="en" sz="3900">
                <a:latin typeface="Alfa Slab One"/>
                <a:ea typeface="Alfa Slab One"/>
                <a:cs typeface="Alfa Slab One"/>
                <a:sym typeface="Alfa Slab One"/>
              </a:rPr>
              <a:t>Chi-square Test</a:t>
            </a:r>
            <a:endParaRPr sz="3900">
              <a:latin typeface="Alfa Slab One"/>
              <a:ea typeface="Alfa Slab One"/>
              <a:cs typeface="Alfa Slab One"/>
              <a:sym typeface="Alfa Slab One"/>
            </a:endParaRPr>
          </a:p>
        </p:txBody>
      </p:sp>
      <p:grpSp>
        <p:nvGrpSpPr>
          <p:cNvPr id="645" name="Google Shape;645;p64"/>
          <p:cNvGrpSpPr/>
          <p:nvPr/>
        </p:nvGrpSpPr>
        <p:grpSpPr>
          <a:xfrm>
            <a:off x="1728960" y="316244"/>
            <a:ext cx="2094323" cy="4358649"/>
            <a:chOff x="241025" y="3151575"/>
            <a:chExt cx="293615" cy="644170"/>
          </a:xfrm>
        </p:grpSpPr>
        <p:sp>
          <p:nvSpPr>
            <p:cNvPr id="646" name="Google Shape;646;p6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Chi-Square Test</a:t>
              </a:r>
              <a:endParaRPr/>
            </a:p>
          </p:txBody>
        </p:sp>
        <p:sp>
          <p:nvSpPr>
            <p:cNvPr id="647" name="Google Shape;647;p64"/>
            <p:cNvSpPr/>
            <p:nvPr/>
          </p:nvSpPr>
          <p:spPr>
            <a:xfrm>
              <a:off x="241346" y="3252798"/>
              <a:ext cx="293294" cy="164134"/>
            </a:xfrm>
            <a:custGeom>
              <a:avLst/>
              <a:gdLst/>
              <a:ahLst/>
              <a:cxnLst/>
              <a:rect l="l" t="t" r="r" b="b"/>
              <a:pathLst>
                <a:path w="19132" h="10698" extrusionOk="0">
                  <a:moveTo>
                    <a:pt x="1" y="1"/>
                  </a:moveTo>
                  <a:lnTo>
                    <a:pt x="1" y="10698"/>
                  </a:lnTo>
                  <a:lnTo>
                    <a:pt x="19132" y="10698"/>
                  </a:lnTo>
                  <a:lnTo>
                    <a:pt x="19132"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Alternative Hypothesis (H</a:t>
              </a:r>
              <a:r>
                <a:rPr lang="en" sz="1800" b="1" baseline="-25000">
                  <a:solidFill>
                    <a:schemeClr val="lt1"/>
                  </a:solidFill>
                  <a:latin typeface="Fira Sans Extra Condensed"/>
                  <a:ea typeface="Fira Sans Extra Condensed"/>
                  <a:cs typeface="Fira Sans Extra Condensed"/>
                  <a:sym typeface="Fira Sans Extra Condensed"/>
                </a:rPr>
                <a:t>1</a:t>
              </a:r>
              <a:r>
                <a:rPr lang="en" sz="1800" b="1">
                  <a:solidFill>
                    <a:schemeClr val="lt1"/>
                  </a:solidFill>
                  <a:latin typeface="Fira Sans Extra Condensed"/>
                  <a:ea typeface="Fira Sans Extra Condensed"/>
                  <a:cs typeface="Fira Sans Extra Condensed"/>
                  <a:sym typeface="Fira Sans Extra Condensed"/>
                </a:rPr>
                <a:t>)</a:t>
              </a:r>
              <a:endParaRPr/>
            </a:p>
          </p:txBody>
        </p:sp>
      </p:grpSp>
      <p:sp>
        <p:nvSpPr>
          <p:cNvPr id="648" name="Google Shape;648;p64"/>
          <p:cNvSpPr txBox="1"/>
          <p:nvPr/>
        </p:nvSpPr>
        <p:spPr>
          <a:xfrm>
            <a:off x="1730300" y="261600"/>
            <a:ext cx="2096100" cy="741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Null Hypothesis (H</a:t>
            </a:r>
            <a:r>
              <a:rPr lang="en" sz="1800" b="1" baseline="-25000">
                <a:solidFill>
                  <a:schemeClr val="lt1"/>
                </a:solidFill>
                <a:latin typeface="Fira Sans Extra Condensed"/>
                <a:ea typeface="Fira Sans Extra Condensed"/>
                <a:cs typeface="Fira Sans Extra Condensed"/>
                <a:sym typeface="Fira Sans Extra Condensed"/>
              </a:rPr>
              <a:t>0</a:t>
            </a:r>
            <a:r>
              <a:rPr lang="en" sz="1800" b="1">
                <a:solidFill>
                  <a:schemeClr val="lt1"/>
                </a:solidFill>
                <a:latin typeface="Fira Sans Extra Condensed"/>
                <a:ea typeface="Fira Sans Extra Condensed"/>
                <a:cs typeface="Fira Sans Extra Condensed"/>
                <a:sym typeface="Fira Sans Extra Condensed"/>
              </a:rPr>
              <a:t>)</a:t>
            </a:r>
            <a:endParaRPr>
              <a:latin typeface="Roboto"/>
              <a:ea typeface="Roboto"/>
              <a:cs typeface="Roboto"/>
              <a:sym typeface="Roboto"/>
            </a:endParaRPr>
          </a:p>
        </p:txBody>
      </p:sp>
      <p:sp>
        <p:nvSpPr>
          <p:cNvPr id="649" name="Google Shape;649;p64"/>
          <p:cNvSpPr txBox="1"/>
          <p:nvPr/>
        </p:nvSpPr>
        <p:spPr>
          <a:xfrm>
            <a:off x="4091050" y="416550"/>
            <a:ext cx="4791900" cy="431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Fira Sans Extra Condensed"/>
                <a:ea typeface="Fira Sans Extra Condensed"/>
                <a:cs typeface="Fira Sans Extra Condensed"/>
                <a:sym typeface="Fira Sans Extra Condensed"/>
              </a:rPr>
              <a:t>There is no association between the two variables.</a:t>
            </a:r>
            <a:endParaRPr>
              <a:latin typeface="Roboto"/>
              <a:ea typeface="Roboto"/>
              <a:cs typeface="Roboto"/>
              <a:sym typeface="Roboto"/>
            </a:endParaRPr>
          </a:p>
        </p:txBody>
      </p:sp>
      <p:sp>
        <p:nvSpPr>
          <p:cNvPr id="650" name="Google Shape;650;p64"/>
          <p:cNvSpPr txBox="1"/>
          <p:nvPr/>
        </p:nvSpPr>
        <p:spPr>
          <a:xfrm>
            <a:off x="4091050" y="1366788"/>
            <a:ext cx="4791900" cy="4311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Fira Sans Extra Condensed"/>
                <a:ea typeface="Fira Sans Extra Condensed"/>
                <a:cs typeface="Fira Sans Extra Condensed"/>
                <a:sym typeface="Fira Sans Extra Condensed"/>
              </a:rPr>
              <a:t>There is an association between the two variables.</a:t>
            </a:r>
            <a:endParaRPr>
              <a:latin typeface="Roboto"/>
              <a:ea typeface="Roboto"/>
              <a:cs typeface="Roboto"/>
              <a:sym typeface="Roboto"/>
            </a:endParaRPr>
          </a:p>
        </p:txBody>
      </p:sp>
      <p:sp>
        <p:nvSpPr>
          <p:cNvPr id="651" name="Google Shape;651;p64"/>
          <p:cNvSpPr txBox="1"/>
          <p:nvPr/>
        </p:nvSpPr>
        <p:spPr>
          <a:xfrm>
            <a:off x="4091050" y="2571750"/>
            <a:ext cx="4791900" cy="1169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Fira Sans Extra Condensed"/>
                <a:ea typeface="Fira Sans Extra Condensed"/>
                <a:cs typeface="Fira Sans Extra Condensed"/>
                <a:sym typeface="Fira Sans Extra Condensed"/>
              </a:rPr>
              <a:t>Pearson's chi-squared test is used to determine whether there is a statistically significant difference between the expected frequencies and the observed frequencies in one or more categories of a contingency table.</a:t>
            </a:r>
            <a:endParaRPr sz="1600">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5"/>
          <p:cNvSpPr txBox="1">
            <a:spLocks noGrp="1"/>
          </p:cNvSpPr>
          <p:nvPr>
            <p:ph type="title"/>
          </p:nvPr>
        </p:nvSpPr>
        <p:spPr>
          <a:xfrm>
            <a:off x="457200" y="239650"/>
            <a:ext cx="8229600" cy="4968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1800">
                <a:solidFill>
                  <a:schemeClr val="accent6"/>
                </a:solidFill>
              </a:rPr>
              <a:t> Age * What is your most preferred mode of offline grocery shopping?</a:t>
            </a:r>
            <a:endParaRPr sz="1800">
              <a:solidFill>
                <a:schemeClr val="accent6"/>
              </a:solidFill>
            </a:endParaRPr>
          </a:p>
        </p:txBody>
      </p:sp>
      <p:sp>
        <p:nvSpPr>
          <p:cNvPr id="657" name="Google Shape;657;p65"/>
          <p:cNvSpPr txBox="1"/>
          <p:nvPr/>
        </p:nvSpPr>
        <p:spPr>
          <a:xfrm>
            <a:off x="1582200" y="3264925"/>
            <a:ext cx="6188400" cy="201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&gt; 0.05 i.e.,(0.924 &gt; 0.05).</a:t>
            </a:r>
            <a:endParaRPr sz="1200" b="1">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Therefore, we accept the Null Hypothesis and conclude that there is no association between the age of a consumer and their most preferred mode of offline grocery shopping.</a:t>
            </a:r>
            <a:endParaRPr sz="1200" b="1">
              <a:highlight>
                <a:srgbClr val="FFFFFF"/>
              </a:highlight>
              <a:latin typeface="Fira Sans"/>
              <a:ea typeface="Fira Sans"/>
              <a:cs typeface="Fira Sans"/>
              <a:sym typeface="Fira Sans"/>
            </a:endParaRPr>
          </a:p>
          <a:p>
            <a:pPr marL="0" lvl="0" indent="0" algn="l" rtl="0">
              <a:lnSpc>
                <a:spcPct val="115000"/>
              </a:lnSpc>
              <a:spcBef>
                <a:spcPts val="0"/>
              </a:spcBef>
              <a:spcAft>
                <a:spcPts val="0"/>
              </a:spcAft>
              <a:buNone/>
            </a:pPr>
            <a:endParaRPr b="1">
              <a:solidFill>
                <a:schemeClr val="accent6"/>
              </a:solidFill>
              <a:latin typeface="Roboto"/>
              <a:ea typeface="Roboto"/>
              <a:cs typeface="Roboto"/>
              <a:sym typeface="Roboto"/>
            </a:endParaRPr>
          </a:p>
          <a:p>
            <a:pPr marL="0" lvl="0" indent="0" algn="l" rtl="0">
              <a:lnSpc>
                <a:spcPct val="115000"/>
              </a:lnSpc>
              <a:spcBef>
                <a:spcPts val="0"/>
              </a:spcBef>
              <a:spcAft>
                <a:spcPts val="0"/>
              </a:spcAft>
              <a:buNone/>
            </a:pPr>
            <a:endParaRPr sz="600"/>
          </a:p>
          <a:p>
            <a:pPr marL="0" lvl="0" indent="0" algn="l" rtl="0">
              <a:spcBef>
                <a:spcPts val="0"/>
              </a:spcBef>
              <a:spcAft>
                <a:spcPts val="0"/>
              </a:spcAft>
              <a:buNone/>
            </a:pPr>
            <a:endParaRPr>
              <a:latin typeface="Roboto"/>
              <a:ea typeface="Roboto"/>
              <a:cs typeface="Roboto"/>
              <a:sym typeface="Roboto"/>
            </a:endParaRPr>
          </a:p>
        </p:txBody>
      </p:sp>
      <p:sp>
        <p:nvSpPr>
          <p:cNvPr id="658" name="Google Shape;658;p65"/>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5"/>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0" name="Google Shape;660;p65"/>
          <p:cNvGraphicFramePr/>
          <p:nvPr/>
        </p:nvGraphicFramePr>
        <p:xfrm>
          <a:off x="1913600" y="910800"/>
          <a:ext cx="5118275" cy="2186940"/>
        </p:xfrm>
        <a:graphic>
          <a:graphicData uri="http://schemas.openxmlformats.org/drawingml/2006/table">
            <a:tbl>
              <a:tblPr bandRow="1">
                <a:noFill/>
                <a:tableStyleId>{13E31A86-0FC8-4BB8-8DFF-2F8CC3646D8F}</a:tableStyleId>
              </a:tblPr>
              <a:tblGrid>
                <a:gridCol w="753350">
                  <a:extLst>
                    <a:ext uri="{9D8B030D-6E8A-4147-A177-3AD203B41FA5}">
                      <a16:colId xmlns:a16="http://schemas.microsoft.com/office/drawing/2014/main" val="20000"/>
                    </a:ext>
                  </a:extLst>
                </a:gridCol>
                <a:gridCol w="1171525">
                  <a:extLst>
                    <a:ext uri="{9D8B030D-6E8A-4147-A177-3AD203B41FA5}">
                      <a16:colId xmlns:a16="http://schemas.microsoft.com/office/drawing/2014/main" val="20001"/>
                    </a:ext>
                  </a:extLst>
                </a:gridCol>
                <a:gridCol w="1277575">
                  <a:extLst>
                    <a:ext uri="{9D8B030D-6E8A-4147-A177-3AD203B41FA5}">
                      <a16:colId xmlns:a16="http://schemas.microsoft.com/office/drawing/2014/main" val="20002"/>
                    </a:ext>
                  </a:extLst>
                </a:gridCol>
                <a:gridCol w="1144850">
                  <a:extLst>
                    <a:ext uri="{9D8B030D-6E8A-4147-A177-3AD203B41FA5}">
                      <a16:colId xmlns:a16="http://schemas.microsoft.com/office/drawing/2014/main" val="20003"/>
                    </a:ext>
                  </a:extLst>
                </a:gridCol>
                <a:gridCol w="770975">
                  <a:extLst>
                    <a:ext uri="{9D8B030D-6E8A-4147-A177-3AD203B41FA5}">
                      <a16:colId xmlns:a16="http://schemas.microsoft.com/office/drawing/2014/main" val="20004"/>
                    </a:ext>
                  </a:extLst>
                </a:gridCol>
              </a:tblGrid>
              <a:tr h="194000">
                <a:tc gridSpan="5">
                  <a:txBody>
                    <a:bodyPr/>
                    <a:lstStyle/>
                    <a:p>
                      <a:pPr marL="0" lvl="0" indent="0" algn="ctr" rtl="0">
                        <a:spcBef>
                          <a:spcPts val="0"/>
                        </a:spcBef>
                        <a:spcAft>
                          <a:spcPts val="0"/>
                        </a:spcAft>
                        <a:buNone/>
                      </a:pPr>
                      <a:r>
                        <a:rPr lang="en" sz="1100" b="1">
                          <a:solidFill>
                            <a:srgbClr val="FFFFFF"/>
                          </a:solidFill>
                        </a:rPr>
                        <a:t>Age * What is your most preferred mode of offline grocery shopping?</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2700">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2">
                  <a:txBody>
                    <a:bodyPr/>
                    <a:lstStyle/>
                    <a:p>
                      <a:pPr marL="0" lvl="0" indent="0" algn="just" rtl="0">
                        <a:spcBef>
                          <a:spcPts val="0"/>
                        </a:spcBef>
                        <a:spcAft>
                          <a:spcPts val="0"/>
                        </a:spcAft>
                        <a:buNone/>
                      </a:pPr>
                      <a:r>
                        <a:rPr lang="en" sz="1100"/>
                        <a:t>What is your most preferred mode of offline grocery shopping?</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9400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Supermarkets</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Local Stores &amp; Vendors</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190150">
                <a:tc rowSpan="5">
                  <a:txBody>
                    <a:bodyPr/>
                    <a:lstStyle/>
                    <a:p>
                      <a:pPr marL="0" lvl="0" indent="0" algn="just" rtl="0">
                        <a:spcBef>
                          <a:spcPts val="0"/>
                        </a:spcBef>
                        <a:spcAft>
                          <a:spcPts val="0"/>
                        </a:spcAft>
                        <a:buNone/>
                      </a:pPr>
                      <a:r>
                        <a:rPr lang="en" sz="1100"/>
                        <a:t>Age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Below 20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4000">
                <a:tc vMerge="1">
                  <a:txBody>
                    <a:bodyPr/>
                    <a:lstStyle/>
                    <a:p>
                      <a:endParaRPr lang="en-US"/>
                    </a:p>
                  </a:txBody>
                  <a:tcPr/>
                </a:tc>
                <a:tc>
                  <a:txBody>
                    <a:bodyPr/>
                    <a:lstStyle/>
                    <a:p>
                      <a:pPr marL="0" lvl="0" indent="0" algn="l" rtl="0">
                        <a:spcBef>
                          <a:spcPts val="0"/>
                        </a:spcBef>
                        <a:spcAft>
                          <a:spcPts val="0"/>
                        </a:spcAft>
                        <a:buNone/>
                      </a:pPr>
                      <a:r>
                        <a:rPr lang="en" sz="1100"/>
                        <a:t>20 - 30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36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94000">
                <a:tc vMerge="1">
                  <a:txBody>
                    <a:bodyPr/>
                    <a:lstStyle/>
                    <a:p>
                      <a:endParaRPr lang="en-US"/>
                    </a:p>
                  </a:txBody>
                  <a:tcPr/>
                </a:tc>
                <a:tc>
                  <a:txBody>
                    <a:bodyPr/>
                    <a:lstStyle/>
                    <a:p>
                      <a:pPr marL="0" lvl="0" indent="0" algn="l" rtl="0">
                        <a:spcBef>
                          <a:spcPts val="0"/>
                        </a:spcBef>
                        <a:spcAft>
                          <a:spcPts val="0"/>
                        </a:spcAft>
                        <a:buNone/>
                      </a:pPr>
                      <a:r>
                        <a:rPr lang="en" sz="1100"/>
                        <a:t>30 - 40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94000">
                <a:tc vMerge="1">
                  <a:txBody>
                    <a:bodyPr/>
                    <a:lstStyle/>
                    <a:p>
                      <a:endParaRPr lang="en-US"/>
                    </a:p>
                  </a:txBody>
                  <a:tcPr/>
                </a:tc>
                <a:tc>
                  <a:txBody>
                    <a:bodyPr/>
                    <a:lstStyle/>
                    <a:p>
                      <a:pPr marL="0" lvl="0" indent="0" algn="l" rtl="0">
                        <a:spcBef>
                          <a:spcPts val="0"/>
                        </a:spcBef>
                        <a:spcAft>
                          <a:spcPts val="0"/>
                        </a:spcAft>
                        <a:buNone/>
                      </a:pPr>
                      <a:r>
                        <a:rPr lang="en" sz="1100"/>
                        <a:t>40 - 50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94000">
                <a:tc vMerge="1">
                  <a:txBody>
                    <a:bodyPr/>
                    <a:lstStyle/>
                    <a:p>
                      <a:endParaRPr lang="en-US"/>
                    </a:p>
                  </a:txBody>
                  <a:tcPr/>
                </a:tc>
                <a:tc>
                  <a:txBody>
                    <a:bodyPr/>
                    <a:lstStyle/>
                    <a:p>
                      <a:pPr marL="0" lvl="0" indent="0" algn="l" rtl="0">
                        <a:spcBef>
                          <a:spcPts val="0"/>
                        </a:spcBef>
                        <a:spcAft>
                          <a:spcPts val="0"/>
                        </a:spcAft>
                        <a:buNone/>
                      </a:pPr>
                      <a:r>
                        <a:rPr lang="en" sz="1100"/>
                        <a:t>Above 50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94000">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118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accent6"/>
                </a:solidFill>
              </a:rPr>
              <a:t>How often do you shop for groceries offline? * Gender</a:t>
            </a:r>
            <a:endParaRPr sz="1800">
              <a:solidFill>
                <a:schemeClr val="accent6"/>
              </a:solidFill>
            </a:endParaRPr>
          </a:p>
        </p:txBody>
      </p:sp>
      <p:sp>
        <p:nvSpPr>
          <p:cNvPr id="666" name="Google Shape;666;p66"/>
          <p:cNvSpPr txBox="1"/>
          <p:nvPr/>
        </p:nvSpPr>
        <p:spPr>
          <a:xfrm>
            <a:off x="1627425" y="3074050"/>
            <a:ext cx="6188400" cy="160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a:ea typeface="Fira Sans"/>
                <a:cs typeface="Fira Sans"/>
                <a:sym typeface="Fira Sans"/>
              </a:rPr>
              <a:t>CONCLUSION :</a:t>
            </a:r>
            <a:endParaRPr b="1">
              <a:solidFill>
                <a:schemeClr val="accent6"/>
              </a:solidFill>
              <a:latin typeface="Fira Sans"/>
              <a:ea typeface="Fira Sans"/>
              <a:cs typeface="Fira Sans"/>
              <a:sym typeface="Fira Sans"/>
            </a:endParaRPr>
          </a:p>
          <a:p>
            <a:pPr marL="0" lvl="0" indent="0" algn="l" rtl="0">
              <a:lnSpc>
                <a:spcPct val="115000"/>
              </a:lnSpc>
              <a:spcBef>
                <a:spcPts val="0"/>
              </a:spcBef>
              <a:spcAft>
                <a:spcPts val="0"/>
              </a:spcAft>
              <a:buNone/>
            </a:pPr>
            <a:endParaRPr sz="6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&gt; 0.05 i.e.,(0.460 &gt; 0.05)</a:t>
            </a:r>
            <a:r>
              <a:rPr lang="en" sz="1200">
                <a:highlight>
                  <a:srgbClr val="FFFFFF"/>
                </a:highlight>
                <a:latin typeface="Fira Sans"/>
                <a:ea typeface="Fira Sans"/>
                <a:cs typeface="Fira Sans"/>
                <a:sym typeface="Fira Sans"/>
              </a:rPr>
              <a:t>.</a:t>
            </a:r>
            <a:endParaRPr sz="1200" b="1">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Therefore, we accept the Null Hypothesis and conclude that there is no association between people’s gender and how often they shop for groceries offline.</a:t>
            </a:r>
            <a:endParaRPr sz="1200" b="1">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667" name="Google Shape;667;p66"/>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6"/>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9" name="Google Shape;669;p66"/>
          <p:cNvGraphicFramePr/>
          <p:nvPr/>
        </p:nvGraphicFramePr>
        <p:xfrm>
          <a:off x="1758475" y="1049450"/>
          <a:ext cx="5627050" cy="1851660"/>
        </p:xfrm>
        <a:graphic>
          <a:graphicData uri="http://schemas.openxmlformats.org/drawingml/2006/table">
            <a:tbl>
              <a:tblPr bandRow="1">
                <a:noFill/>
                <a:tableStyleId>{13E31A86-0FC8-4BB8-8DFF-2F8CC3646D8F}</a:tableStyleId>
              </a:tblPr>
              <a:tblGrid>
                <a:gridCol w="1527175">
                  <a:extLst>
                    <a:ext uri="{9D8B030D-6E8A-4147-A177-3AD203B41FA5}">
                      <a16:colId xmlns:a16="http://schemas.microsoft.com/office/drawing/2014/main" val="20000"/>
                    </a:ext>
                  </a:extLst>
                </a:gridCol>
                <a:gridCol w="1530350">
                  <a:extLst>
                    <a:ext uri="{9D8B030D-6E8A-4147-A177-3AD203B41FA5}">
                      <a16:colId xmlns:a16="http://schemas.microsoft.com/office/drawing/2014/main" val="20001"/>
                    </a:ext>
                  </a:extLst>
                </a:gridCol>
                <a:gridCol w="957475">
                  <a:extLst>
                    <a:ext uri="{9D8B030D-6E8A-4147-A177-3AD203B41FA5}">
                      <a16:colId xmlns:a16="http://schemas.microsoft.com/office/drawing/2014/main" val="20002"/>
                    </a:ext>
                  </a:extLst>
                </a:gridCol>
                <a:gridCol w="949750">
                  <a:extLst>
                    <a:ext uri="{9D8B030D-6E8A-4147-A177-3AD203B41FA5}">
                      <a16:colId xmlns:a16="http://schemas.microsoft.com/office/drawing/2014/main" val="20003"/>
                    </a:ext>
                  </a:extLst>
                </a:gridCol>
                <a:gridCol w="662300">
                  <a:extLst>
                    <a:ext uri="{9D8B030D-6E8A-4147-A177-3AD203B41FA5}">
                      <a16:colId xmlns:a16="http://schemas.microsoft.com/office/drawing/2014/main" val="20004"/>
                    </a:ext>
                  </a:extLst>
                </a:gridCol>
              </a:tblGrid>
              <a:tr h="200025">
                <a:tc gridSpan="5">
                  <a:txBody>
                    <a:bodyPr/>
                    <a:lstStyle/>
                    <a:p>
                      <a:pPr marL="0" lvl="0" indent="0" algn="ctr" rtl="0">
                        <a:spcBef>
                          <a:spcPts val="0"/>
                        </a:spcBef>
                        <a:spcAft>
                          <a:spcPts val="0"/>
                        </a:spcAft>
                        <a:buNone/>
                      </a:pPr>
                      <a:r>
                        <a:rPr lang="en" sz="1100" b="1">
                          <a:solidFill>
                            <a:srgbClr val="FFFFFF"/>
                          </a:solidFill>
                        </a:rPr>
                        <a:t>How often do you shop for groceries offline? * Gender</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100"/>
                        <a:t>Gender</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0002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Female</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Male</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0025">
                <a:tc rowSpan="5">
                  <a:txBody>
                    <a:bodyPr/>
                    <a:lstStyle/>
                    <a:p>
                      <a:pPr marL="0" lvl="0" indent="0" algn="just" rtl="0">
                        <a:spcBef>
                          <a:spcPts val="0"/>
                        </a:spcBef>
                        <a:spcAft>
                          <a:spcPts val="0"/>
                        </a:spcAft>
                        <a:buNone/>
                      </a:pPr>
                      <a:r>
                        <a:rPr lang="en" sz="1100"/>
                        <a:t>How often do you shop for groceries offline?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Once a week</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63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vMerge="1">
                  <a:txBody>
                    <a:bodyPr/>
                    <a:lstStyle/>
                    <a:p>
                      <a:endParaRPr lang="en-US"/>
                    </a:p>
                  </a:txBody>
                  <a:tcPr/>
                </a:tc>
                <a:tc>
                  <a:txBody>
                    <a:bodyPr/>
                    <a:lstStyle/>
                    <a:p>
                      <a:pPr marL="0" lvl="0" indent="0" algn="just" rtl="0">
                        <a:spcBef>
                          <a:spcPts val="0"/>
                        </a:spcBef>
                        <a:spcAft>
                          <a:spcPts val="0"/>
                        </a:spcAft>
                        <a:buNone/>
                      </a:pPr>
                      <a:r>
                        <a:rPr lang="en" sz="1100"/>
                        <a:t>Once a month</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vMerge="1">
                  <a:txBody>
                    <a:bodyPr/>
                    <a:lstStyle/>
                    <a:p>
                      <a:endParaRPr lang="en-US"/>
                    </a:p>
                  </a:txBody>
                  <a:tcPr/>
                </a:tc>
                <a:tc>
                  <a:txBody>
                    <a:bodyPr/>
                    <a:lstStyle/>
                    <a:p>
                      <a:pPr marL="0" lvl="0" indent="0" algn="just" rtl="0">
                        <a:spcBef>
                          <a:spcPts val="0"/>
                        </a:spcBef>
                        <a:spcAft>
                          <a:spcPts val="0"/>
                        </a:spcAft>
                        <a:buNone/>
                      </a:pPr>
                      <a:r>
                        <a:rPr lang="en" sz="1100"/>
                        <a:t>Few times in a month</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28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vMerge="1">
                  <a:txBody>
                    <a:bodyPr/>
                    <a:lstStyle/>
                    <a:p>
                      <a:endParaRPr lang="en-US"/>
                    </a:p>
                  </a:txBody>
                  <a:tcPr/>
                </a:tc>
                <a:tc>
                  <a:txBody>
                    <a:bodyPr/>
                    <a:lstStyle/>
                    <a:p>
                      <a:pPr marL="0" lvl="0" indent="0" algn="just" rtl="0">
                        <a:spcBef>
                          <a:spcPts val="0"/>
                        </a:spcBef>
                        <a:spcAft>
                          <a:spcPts val="0"/>
                        </a:spcAft>
                        <a:buNone/>
                      </a:pPr>
                      <a:r>
                        <a:rPr lang="en" sz="1100"/>
                        <a:t>Other</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vMerge="1">
                  <a:txBody>
                    <a:bodyPr/>
                    <a:lstStyle/>
                    <a:p>
                      <a:endParaRPr lang="en-US"/>
                    </a:p>
                  </a:txBody>
                  <a:tcPr/>
                </a:tc>
                <a:tc>
                  <a:txBody>
                    <a:bodyPr/>
                    <a:lstStyle/>
                    <a:p>
                      <a:pPr marL="0" lvl="0" indent="0" algn="just" rtl="0">
                        <a:spcBef>
                          <a:spcPts val="0"/>
                        </a:spcBef>
                        <a:spcAft>
                          <a:spcPts val="0"/>
                        </a:spcAft>
                        <a:buNone/>
                      </a:pPr>
                      <a:r>
                        <a:rPr lang="en" sz="1100"/>
                        <a:t>Never</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116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0"/>
          <p:cNvSpPr txBox="1"/>
          <p:nvPr/>
        </p:nvSpPr>
        <p:spPr>
          <a:xfrm>
            <a:off x="457200" y="123000"/>
            <a:ext cx="38262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solidFill>
                  <a:schemeClr val="accent4"/>
                </a:solidFill>
                <a:latin typeface="Fira Sans Extra Condensed"/>
                <a:ea typeface="Fira Sans Extra Condensed"/>
                <a:cs typeface="Fira Sans Extra Condensed"/>
                <a:sym typeface="Fira Sans Extra Condensed"/>
              </a:rPr>
              <a:t>Objectives of the study</a:t>
            </a:r>
            <a:endParaRPr sz="3100">
              <a:solidFill>
                <a:schemeClr val="accent4"/>
              </a:solidFill>
              <a:latin typeface="Fira Sans Extra Condensed"/>
              <a:ea typeface="Fira Sans Extra Condensed"/>
              <a:cs typeface="Fira Sans Extra Condensed"/>
              <a:sym typeface="Fira Sans Extra Condensed"/>
            </a:endParaRPr>
          </a:p>
        </p:txBody>
      </p:sp>
      <p:pic>
        <p:nvPicPr>
          <p:cNvPr id="185" name="Google Shape;185;p40"/>
          <p:cNvPicPr preferRelativeResize="0"/>
          <p:nvPr/>
        </p:nvPicPr>
        <p:blipFill>
          <a:blip r:embed="rId3">
            <a:alphaModFix/>
          </a:blip>
          <a:stretch>
            <a:fillRect/>
          </a:stretch>
        </p:blipFill>
        <p:spPr>
          <a:xfrm>
            <a:off x="5317750" y="1023900"/>
            <a:ext cx="3826250" cy="3826250"/>
          </a:xfrm>
          <a:prstGeom prst="rect">
            <a:avLst/>
          </a:prstGeom>
          <a:noFill/>
          <a:ln>
            <a:noFill/>
          </a:ln>
        </p:spPr>
      </p:pic>
      <p:sp>
        <p:nvSpPr>
          <p:cNvPr id="186" name="Google Shape;186;p40"/>
          <p:cNvSpPr txBox="1"/>
          <p:nvPr/>
        </p:nvSpPr>
        <p:spPr>
          <a:xfrm>
            <a:off x="184875" y="959125"/>
            <a:ext cx="5285700" cy="3955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understand the history of grocery purchase among Indians. </a:t>
            </a:r>
            <a:endParaRPr>
              <a:latin typeface="Fira Sans Extra Condensed"/>
              <a:ea typeface="Fira Sans Extra Condensed"/>
              <a:cs typeface="Fira Sans Extra Condensed"/>
              <a:sym typeface="Fira Sans Extra Condensed"/>
            </a:endParaRPr>
          </a:p>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evaluate the offline buying preferences of shoppers in the organised &amp; unorganised sector.</a:t>
            </a:r>
            <a:endParaRPr>
              <a:latin typeface="Fira Sans Extra Condensed"/>
              <a:ea typeface="Fira Sans Extra Condensed"/>
              <a:cs typeface="Fira Sans Extra Condensed"/>
              <a:sym typeface="Fira Sans Extra Condensed"/>
            </a:endParaRPr>
          </a:p>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evaluate the online buying preferences of shoppers and study its different dimensions.</a:t>
            </a:r>
            <a:endParaRPr>
              <a:latin typeface="Fira Sans Extra Condensed"/>
              <a:ea typeface="Fira Sans Extra Condensed"/>
              <a:cs typeface="Fira Sans Extra Condensed"/>
              <a:sym typeface="Fira Sans Extra Condensed"/>
            </a:endParaRPr>
          </a:p>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highlight the influence of demographic factors on consumer preference based on attributes like product quality, packaging, promotion, discounts and time that heavily influence consumer behaviour.</a:t>
            </a:r>
            <a:endParaRPr>
              <a:latin typeface="Fira Sans Extra Condensed"/>
              <a:ea typeface="Fira Sans Extra Condensed"/>
              <a:cs typeface="Fira Sans Extra Condensed"/>
              <a:sym typeface="Fira Sans Extra Condensed"/>
            </a:endParaRPr>
          </a:p>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identify the most preferred platform for online grocery shopping.</a:t>
            </a:r>
            <a:endParaRPr>
              <a:latin typeface="Fira Sans Extra Condensed"/>
              <a:ea typeface="Fira Sans Extra Condensed"/>
              <a:cs typeface="Fira Sans Extra Condensed"/>
              <a:sym typeface="Fira Sans Extra Condensed"/>
            </a:endParaRPr>
          </a:p>
          <a:p>
            <a:pPr marL="457200" lvl="0" indent="-317500" algn="l" rtl="0">
              <a:lnSpc>
                <a:spcPct val="150000"/>
              </a:lnSpc>
              <a:spcBef>
                <a:spcPts val="0"/>
              </a:spcBef>
              <a:spcAft>
                <a:spcPts val="0"/>
              </a:spcAft>
              <a:buSzPts val="1400"/>
              <a:buFont typeface="Fira Sans Extra Condensed"/>
              <a:buAutoNum type="arabicPeriod"/>
            </a:pPr>
            <a:r>
              <a:rPr lang="en">
                <a:latin typeface="Fira Sans Extra Condensed"/>
                <a:ea typeface="Fira Sans Extra Condensed"/>
                <a:cs typeface="Fira Sans Extra Condensed"/>
                <a:sym typeface="Fira Sans Extra Condensed"/>
              </a:rPr>
              <a:t>To study the change in the online grocery purchase prior and during the COVID-19 pandemic. </a:t>
            </a:r>
            <a:endParaRPr>
              <a:latin typeface="Fira Sans Extra Condensed"/>
              <a:ea typeface="Fira Sans Extra Condensed"/>
              <a:cs typeface="Fira Sans Extra Condensed"/>
              <a:sym typeface="Fira Sans Extra Condensed"/>
            </a:endParaRPr>
          </a:p>
        </p:txBody>
      </p:sp>
      <p:sp>
        <p:nvSpPr>
          <p:cNvPr id="187" name="Google Shape;187;p40"/>
          <p:cNvSpPr/>
          <p:nvPr/>
        </p:nvSpPr>
        <p:spPr>
          <a:xfrm>
            <a:off x="4500575" y="0"/>
            <a:ext cx="4643400" cy="784800"/>
          </a:xfrm>
          <a:prstGeom prst="rect">
            <a:avLst/>
          </a:prstGeom>
          <a:solidFill>
            <a:srgbClr val="699EC3"/>
          </a:solidFill>
          <a:ln w="9525" cap="flat" cmpd="sng">
            <a:solidFill>
              <a:srgbClr val="699E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7"/>
          <p:cNvSpPr txBox="1">
            <a:spLocks noGrp="1"/>
          </p:cNvSpPr>
          <p:nvPr>
            <p:ph type="title"/>
          </p:nvPr>
        </p:nvSpPr>
        <p:spPr>
          <a:xfrm>
            <a:off x="561600" y="287475"/>
            <a:ext cx="8229600" cy="4968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1800">
                <a:solidFill>
                  <a:schemeClr val="accent6"/>
                </a:solidFill>
                <a:highlight>
                  <a:srgbClr val="FFFFFF"/>
                </a:highlight>
              </a:rPr>
              <a:t> Age * What is your most preferred app for online grocery shopping?</a:t>
            </a:r>
            <a:endParaRPr sz="1800">
              <a:solidFill>
                <a:schemeClr val="accent6"/>
              </a:solidFill>
              <a:highlight>
                <a:srgbClr val="FFFFFF"/>
              </a:highlight>
            </a:endParaRPr>
          </a:p>
          <a:p>
            <a:pPr marL="457200" lvl="0" indent="0" algn="ctr" rtl="0">
              <a:lnSpc>
                <a:spcPct val="115000"/>
              </a:lnSpc>
              <a:spcBef>
                <a:spcPts val="0"/>
              </a:spcBef>
              <a:spcAft>
                <a:spcPts val="0"/>
              </a:spcAft>
              <a:buNone/>
            </a:pPr>
            <a:endParaRPr sz="1400">
              <a:solidFill>
                <a:schemeClr val="accent6"/>
              </a:solidFill>
              <a:latin typeface="Fira Sans"/>
              <a:ea typeface="Fira Sans"/>
              <a:cs typeface="Fira Sans"/>
              <a:sym typeface="Fira Sans"/>
            </a:endParaRPr>
          </a:p>
        </p:txBody>
      </p:sp>
      <p:sp>
        <p:nvSpPr>
          <p:cNvPr id="675" name="Google Shape;675;p67"/>
          <p:cNvSpPr txBox="1"/>
          <p:nvPr/>
        </p:nvSpPr>
        <p:spPr>
          <a:xfrm>
            <a:off x="1582200" y="3306425"/>
            <a:ext cx="6188400" cy="141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&lt; 0.05 i.e.,(0.001 &lt; 0.05)</a:t>
            </a:r>
            <a:r>
              <a:rPr lang="en" sz="1200">
                <a:highlight>
                  <a:srgbClr val="FFFFFF"/>
                </a:highlight>
                <a:latin typeface="Fira Sans"/>
                <a:ea typeface="Fira Sans"/>
                <a:cs typeface="Fira Sans"/>
                <a:sym typeface="Fira Sans"/>
              </a:rPr>
              <a:t>.</a:t>
            </a:r>
            <a:endParaRPr sz="1200">
              <a:highlight>
                <a:srgbClr val="FFFFFF"/>
              </a:highlight>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Thus, we reject the Null Hypothesis. As a result, we accept Alternate Hypothesis and conclude that there is an association difference between people’s age and their most preferred app for online grocery shopping.</a:t>
            </a:r>
            <a:endParaRPr>
              <a:latin typeface="Roboto"/>
              <a:ea typeface="Roboto"/>
              <a:cs typeface="Roboto"/>
              <a:sym typeface="Roboto"/>
            </a:endParaRPr>
          </a:p>
        </p:txBody>
      </p:sp>
      <p:sp>
        <p:nvSpPr>
          <p:cNvPr id="676" name="Google Shape;676;p67"/>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7"/>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78" name="Google Shape;678;p67"/>
          <p:cNvGraphicFramePr/>
          <p:nvPr/>
        </p:nvGraphicFramePr>
        <p:xfrm>
          <a:off x="1523075" y="1016650"/>
          <a:ext cx="6402675" cy="2019300"/>
        </p:xfrm>
        <a:graphic>
          <a:graphicData uri="http://schemas.openxmlformats.org/drawingml/2006/table">
            <a:tbl>
              <a:tblPr bandRow="1">
                <a:noFill/>
                <a:tableStyleId>{13E31A86-0FC8-4BB8-8DFF-2F8CC3646D8F}</a:tableStyleId>
              </a:tblPr>
              <a:tblGrid>
                <a:gridCol w="709400">
                  <a:extLst>
                    <a:ext uri="{9D8B030D-6E8A-4147-A177-3AD203B41FA5}">
                      <a16:colId xmlns:a16="http://schemas.microsoft.com/office/drawing/2014/main" val="20000"/>
                    </a:ext>
                  </a:extLst>
                </a:gridCol>
                <a:gridCol w="1142800">
                  <a:extLst>
                    <a:ext uri="{9D8B030D-6E8A-4147-A177-3AD203B41FA5}">
                      <a16:colId xmlns:a16="http://schemas.microsoft.com/office/drawing/2014/main" val="20001"/>
                    </a:ext>
                  </a:extLst>
                </a:gridCol>
                <a:gridCol w="597325">
                  <a:extLst>
                    <a:ext uri="{9D8B030D-6E8A-4147-A177-3AD203B41FA5}">
                      <a16:colId xmlns:a16="http://schemas.microsoft.com/office/drawing/2014/main" val="20002"/>
                    </a:ext>
                  </a:extLst>
                </a:gridCol>
                <a:gridCol w="548275">
                  <a:extLst>
                    <a:ext uri="{9D8B030D-6E8A-4147-A177-3AD203B41FA5}">
                      <a16:colId xmlns:a16="http://schemas.microsoft.com/office/drawing/2014/main" val="20003"/>
                    </a:ext>
                  </a:extLst>
                </a:gridCol>
                <a:gridCol w="614050">
                  <a:extLst>
                    <a:ext uri="{9D8B030D-6E8A-4147-A177-3AD203B41FA5}">
                      <a16:colId xmlns:a16="http://schemas.microsoft.com/office/drawing/2014/main" val="20004"/>
                    </a:ext>
                  </a:extLst>
                </a:gridCol>
                <a:gridCol w="663575">
                  <a:extLst>
                    <a:ext uri="{9D8B030D-6E8A-4147-A177-3AD203B41FA5}">
                      <a16:colId xmlns:a16="http://schemas.microsoft.com/office/drawing/2014/main" val="20005"/>
                    </a:ext>
                  </a:extLst>
                </a:gridCol>
                <a:gridCol w="486400">
                  <a:extLst>
                    <a:ext uri="{9D8B030D-6E8A-4147-A177-3AD203B41FA5}">
                      <a16:colId xmlns:a16="http://schemas.microsoft.com/office/drawing/2014/main" val="20006"/>
                    </a:ext>
                  </a:extLst>
                </a:gridCol>
                <a:gridCol w="542925">
                  <a:extLst>
                    <a:ext uri="{9D8B030D-6E8A-4147-A177-3AD203B41FA5}">
                      <a16:colId xmlns:a16="http://schemas.microsoft.com/office/drawing/2014/main" val="20007"/>
                    </a:ext>
                  </a:extLst>
                </a:gridCol>
                <a:gridCol w="476250">
                  <a:extLst>
                    <a:ext uri="{9D8B030D-6E8A-4147-A177-3AD203B41FA5}">
                      <a16:colId xmlns:a16="http://schemas.microsoft.com/office/drawing/2014/main" val="20008"/>
                    </a:ext>
                  </a:extLst>
                </a:gridCol>
                <a:gridCol w="621675">
                  <a:extLst>
                    <a:ext uri="{9D8B030D-6E8A-4147-A177-3AD203B41FA5}">
                      <a16:colId xmlns:a16="http://schemas.microsoft.com/office/drawing/2014/main" val="20009"/>
                    </a:ext>
                  </a:extLst>
                </a:gridCol>
              </a:tblGrid>
              <a:tr h="200025">
                <a:tc gridSpan="10">
                  <a:txBody>
                    <a:bodyPr/>
                    <a:lstStyle/>
                    <a:p>
                      <a:pPr marL="0" lvl="0" indent="0" algn="ctr" rtl="0">
                        <a:spcBef>
                          <a:spcPts val="0"/>
                        </a:spcBef>
                        <a:spcAft>
                          <a:spcPts val="0"/>
                        </a:spcAft>
                        <a:buNone/>
                      </a:pPr>
                      <a:r>
                        <a:rPr lang="en" sz="1100" b="1">
                          <a:solidFill>
                            <a:srgbClr val="FFFFFF"/>
                          </a:solidFill>
                        </a:rPr>
                        <a:t>Age * What is your most preferred app for online grocery shopping?</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7">
                  <a:txBody>
                    <a:bodyPr/>
                    <a:lstStyle/>
                    <a:p>
                      <a:pPr marL="0" lvl="0" indent="0" algn="just" rtl="0">
                        <a:spcBef>
                          <a:spcPts val="0"/>
                        </a:spcBef>
                        <a:spcAft>
                          <a:spcPts val="0"/>
                        </a:spcAft>
                        <a:buNone/>
                      </a:pPr>
                      <a:r>
                        <a:rPr lang="en" sz="1100"/>
                        <a:t>What is your most preferred app for online grocery shopping?</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00025">
                <a:tc gridSpan="2" vMerge="1">
                  <a:txBody>
                    <a:bodyPr/>
                    <a:lstStyle/>
                    <a:p>
                      <a:endParaRPr lang="en-US"/>
                    </a:p>
                  </a:txBody>
                  <a:tcPr/>
                </a:tc>
                <a:tc hMerge="1" vMerge="1">
                  <a:txBody>
                    <a:bodyPr/>
                    <a:lstStyle/>
                    <a:p>
                      <a:endParaRPr lang="en-US"/>
                    </a:p>
                  </a:txBody>
                  <a:tcPr/>
                </a:tc>
                <a:tc>
                  <a:txBody>
                    <a:bodyPr/>
                    <a:lstStyle/>
                    <a:p>
                      <a:pPr marL="0" lvl="0" indent="0" algn="just" rtl="0">
                        <a:spcBef>
                          <a:spcPts val="0"/>
                        </a:spcBef>
                        <a:spcAft>
                          <a:spcPts val="0"/>
                        </a:spcAft>
                        <a:buNone/>
                      </a:pPr>
                      <a:r>
                        <a:rPr lang="en" sz="1100"/>
                        <a:t>Big Basket</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Grofers</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Amazon</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Swiggy Instamart</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Jio Mart</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Others</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None</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0025">
                <a:tc rowSpan="5">
                  <a:txBody>
                    <a:bodyPr/>
                    <a:lstStyle/>
                    <a:p>
                      <a:pPr marL="0" lvl="0" indent="0" algn="just" rtl="0">
                        <a:spcBef>
                          <a:spcPts val="0"/>
                        </a:spcBef>
                        <a:spcAft>
                          <a:spcPts val="0"/>
                        </a:spcAft>
                        <a:buNone/>
                      </a:pPr>
                      <a:r>
                        <a:rPr lang="en" sz="1100"/>
                        <a:t>Age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Below 20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52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vMerge="1">
                  <a:txBody>
                    <a:bodyPr/>
                    <a:lstStyle/>
                    <a:p>
                      <a:endParaRPr lang="en-US"/>
                    </a:p>
                  </a:txBody>
                  <a:tcPr/>
                </a:tc>
                <a:tc>
                  <a:txBody>
                    <a:bodyPr/>
                    <a:lstStyle/>
                    <a:p>
                      <a:pPr marL="0" lvl="0" indent="0" algn="l" rtl="0">
                        <a:spcBef>
                          <a:spcPts val="0"/>
                        </a:spcBef>
                        <a:spcAft>
                          <a:spcPts val="0"/>
                        </a:spcAft>
                        <a:buNone/>
                      </a:pPr>
                      <a:r>
                        <a:rPr lang="en" sz="1100"/>
                        <a:t>20 - 30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25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vMerge="1">
                  <a:txBody>
                    <a:bodyPr/>
                    <a:lstStyle/>
                    <a:p>
                      <a:endParaRPr lang="en-US"/>
                    </a:p>
                  </a:txBody>
                  <a:tcPr/>
                </a:tc>
                <a:tc>
                  <a:txBody>
                    <a:bodyPr/>
                    <a:lstStyle/>
                    <a:p>
                      <a:pPr marL="0" lvl="0" indent="0" algn="l" rtl="0">
                        <a:spcBef>
                          <a:spcPts val="0"/>
                        </a:spcBef>
                        <a:spcAft>
                          <a:spcPts val="0"/>
                        </a:spcAft>
                        <a:buNone/>
                      </a:pPr>
                      <a:r>
                        <a:rPr lang="en" sz="1100"/>
                        <a:t>30 - 40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vMerge="1">
                  <a:txBody>
                    <a:bodyPr/>
                    <a:lstStyle/>
                    <a:p>
                      <a:endParaRPr lang="en-US"/>
                    </a:p>
                  </a:txBody>
                  <a:tcPr/>
                </a:tc>
                <a:tc>
                  <a:txBody>
                    <a:bodyPr/>
                    <a:lstStyle/>
                    <a:p>
                      <a:pPr marL="0" lvl="0" indent="0" algn="l" rtl="0">
                        <a:spcBef>
                          <a:spcPts val="0"/>
                        </a:spcBef>
                        <a:spcAft>
                          <a:spcPts val="0"/>
                        </a:spcAft>
                        <a:buNone/>
                      </a:pPr>
                      <a:r>
                        <a:rPr lang="en" sz="1100"/>
                        <a:t>40 - 50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vMerge="1">
                  <a:txBody>
                    <a:bodyPr/>
                    <a:lstStyle/>
                    <a:p>
                      <a:endParaRPr lang="en-US"/>
                    </a:p>
                  </a:txBody>
                  <a:tcPr/>
                </a:tc>
                <a:tc>
                  <a:txBody>
                    <a:bodyPr/>
                    <a:lstStyle/>
                    <a:p>
                      <a:pPr marL="0" lvl="0" indent="0" algn="l" rtl="0">
                        <a:spcBef>
                          <a:spcPts val="0"/>
                        </a:spcBef>
                        <a:spcAft>
                          <a:spcPts val="0"/>
                        </a:spcAft>
                        <a:buNone/>
                      </a:pPr>
                      <a:r>
                        <a:rPr lang="en" sz="1100"/>
                        <a:t>Above 50 years</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21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49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8"/>
          <p:cNvSpPr txBox="1">
            <a:spLocks noGrp="1"/>
          </p:cNvSpPr>
          <p:nvPr>
            <p:ph type="title"/>
          </p:nvPr>
        </p:nvSpPr>
        <p:spPr>
          <a:xfrm>
            <a:off x="561600" y="304950"/>
            <a:ext cx="8229600" cy="49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accent6"/>
                </a:solidFill>
                <a:highlight>
                  <a:srgbClr val="FFFFFF"/>
                </a:highlight>
                <a:latin typeface="Fira Sans"/>
                <a:ea typeface="Fira Sans"/>
                <a:cs typeface="Fira Sans"/>
                <a:sym typeface="Fira Sans"/>
              </a:rPr>
              <a:t> Family annual income * How often do you shop for groceries online? </a:t>
            </a:r>
            <a:endParaRPr sz="1800">
              <a:solidFill>
                <a:schemeClr val="accent6"/>
              </a:solidFill>
              <a:highlight>
                <a:srgbClr val="FFFFFF"/>
              </a:highlight>
              <a:latin typeface="Fira Sans"/>
              <a:ea typeface="Fira Sans"/>
              <a:cs typeface="Fira Sans"/>
              <a:sym typeface="Fira Sans"/>
            </a:endParaRPr>
          </a:p>
          <a:p>
            <a:pPr marL="457200" lvl="0" indent="0" algn="ctr" rtl="0">
              <a:lnSpc>
                <a:spcPct val="115000"/>
              </a:lnSpc>
              <a:spcBef>
                <a:spcPts val="0"/>
              </a:spcBef>
              <a:spcAft>
                <a:spcPts val="0"/>
              </a:spcAft>
              <a:buNone/>
            </a:pPr>
            <a:endParaRPr sz="1400">
              <a:solidFill>
                <a:schemeClr val="accent6"/>
              </a:solidFill>
              <a:latin typeface="Fira Sans"/>
              <a:ea typeface="Fira Sans"/>
              <a:cs typeface="Fira Sans"/>
              <a:sym typeface="Fira Sans"/>
            </a:endParaRPr>
          </a:p>
        </p:txBody>
      </p:sp>
      <p:sp>
        <p:nvSpPr>
          <p:cNvPr id="684" name="Google Shape;684;p68"/>
          <p:cNvSpPr txBox="1"/>
          <p:nvPr/>
        </p:nvSpPr>
        <p:spPr>
          <a:xfrm>
            <a:off x="1582200" y="3528313"/>
            <a:ext cx="6188400" cy="120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&gt; 0.05 i.e.,( 0.322 &gt; 0.05)</a:t>
            </a:r>
            <a:r>
              <a:rPr lang="en" sz="1200">
                <a:latin typeface="Fira Sans"/>
                <a:ea typeface="Fira Sans"/>
                <a:cs typeface="Fira Sans"/>
                <a:sym typeface="Fira Sans"/>
              </a:rPr>
              <a:t>. Therefore, we accept the Null Hypothesis and conclude that there is no association between the consumer’s family income and how often they shop for groceries online.</a:t>
            </a:r>
            <a:endParaRPr>
              <a:latin typeface="Roboto"/>
              <a:ea typeface="Roboto"/>
              <a:cs typeface="Roboto"/>
              <a:sym typeface="Roboto"/>
            </a:endParaRPr>
          </a:p>
        </p:txBody>
      </p:sp>
      <p:sp>
        <p:nvSpPr>
          <p:cNvPr id="685" name="Google Shape;685;p68"/>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8"/>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87" name="Google Shape;687;p68"/>
          <p:cNvGraphicFramePr/>
          <p:nvPr/>
        </p:nvGraphicFramePr>
        <p:xfrm>
          <a:off x="1945050" y="942925"/>
          <a:ext cx="5253100" cy="2316480"/>
        </p:xfrm>
        <a:graphic>
          <a:graphicData uri="http://schemas.openxmlformats.org/drawingml/2006/table">
            <a:tbl>
              <a:tblPr bandRow="1">
                <a:noFill/>
                <a:tableStyleId>{66377831-BD96-449F-B2DE-CDCEDBD622DC}</a:tableStyleId>
              </a:tblPr>
              <a:tblGrid>
                <a:gridCol w="701675">
                  <a:extLst>
                    <a:ext uri="{9D8B030D-6E8A-4147-A177-3AD203B41FA5}">
                      <a16:colId xmlns:a16="http://schemas.microsoft.com/office/drawing/2014/main" val="20000"/>
                    </a:ext>
                  </a:extLst>
                </a:gridCol>
                <a:gridCol w="948900">
                  <a:extLst>
                    <a:ext uri="{9D8B030D-6E8A-4147-A177-3AD203B41FA5}">
                      <a16:colId xmlns:a16="http://schemas.microsoft.com/office/drawing/2014/main" val="20001"/>
                    </a:ext>
                  </a:extLst>
                </a:gridCol>
                <a:gridCol w="503400">
                  <a:extLst>
                    <a:ext uri="{9D8B030D-6E8A-4147-A177-3AD203B41FA5}">
                      <a16:colId xmlns:a16="http://schemas.microsoft.com/office/drawing/2014/main" val="20002"/>
                    </a:ext>
                  </a:extLst>
                </a:gridCol>
                <a:gridCol w="629925">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549325">
                  <a:extLst>
                    <a:ext uri="{9D8B030D-6E8A-4147-A177-3AD203B41FA5}">
                      <a16:colId xmlns:a16="http://schemas.microsoft.com/office/drawing/2014/main" val="20005"/>
                    </a:ext>
                  </a:extLst>
                </a:gridCol>
                <a:gridCol w="497200">
                  <a:extLst>
                    <a:ext uri="{9D8B030D-6E8A-4147-A177-3AD203B41FA5}">
                      <a16:colId xmlns:a16="http://schemas.microsoft.com/office/drawing/2014/main" val="20006"/>
                    </a:ext>
                  </a:extLst>
                </a:gridCol>
                <a:gridCol w="622575">
                  <a:extLst>
                    <a:ext uri="{9D8B030D-6E8A-4147-A177-3AD203B41FA5}">
                      <a16:colId xmlns:a16="http://schemas.microsoft.com/office/drawing/2014/main" val="20007"/>
                    </a:ext>
                  </a:extLst>
                </a:gridCol>
              </a:tblGrid>
              <a:tr h="200025">
                <a:tc gridSpan="8">
                  <a:txBody>
                    <a:bodyPr/>
                    <a:lstStyle/>
                    <a:p>
                      <a:pPr marL="0" lvl="0" indent="0" algn="ctr" rtl="0">
                        <a:spcBef>
                          <a:spcPts val="0"/>
                        </a:spcBef>
                        <a:spcAft>
                          <a:spcPts val="0"/>
                        </a:spcAft>
                        <a:buNone/>
                      </a:pPr>
                      <a:r>
                        <a:rPr lang="en" sz="1100" b="1">
                          <a:solidFill>
                            <a:srgbClr val="FFFFFF"/>
                          </a:solidFill>
                        </a:rPr>
                        <a:t>Family annual income * How often do you shop for groceries online?</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5">
                  <a:txBody>
                    <a:bodyPr/>
                    <a:lstStyle/>
                    <a:p>
                      <a:pPr marL="0" lvl="0" indent="0" algn="just" rtl="0">
                        <a:spcBef>
                          <a:spcPts val="0"/>
                        </a:spcBef>
                        <a:spcAft>
                          <a:spcPts val="0"/>
                        </a:spcAft>
                        <a:buNone/>
                      </a:pPr>
                      <a:r>
                        <a:rPr lang="en" sz="1100"/>
                        <a:t>How often do you shop for groceries online?</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0002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Once a week</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Once a month</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Few times in a month</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Other</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Never</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0025">
                <a:tc rowSpan="4">
                  <a:txBody>
                    <a:bodyPr/>
                    <a:lstStyle/>
                    <a:p>
                      <a:pPr marL="0" lvl="0" indent="0" algn="just" rtl="0">
                        <a:spcBef>
                          <a:spcPts val="0"/>
                        </a:spcBef>
                        <a:spcAft>
                          <a:spcPts val="0"/>
                        </a:spcAft>
                        <a:buNone/>
                      </a:pPr>
                      <a:r>
                        <a:rPr lang="en" sz="1100"/>
                        <a:t>Family annual income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Upto 3,00,000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68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vMerge="1">
                  <a:txBody>
                    <a:bodyPr/>
                    <a:lstStyle/>
                    <a:p>
                      <a:endParaRPr lang="en-US"/>
                    </a:p>
                  </a:txBody>
                  <a:tcPr/>
                </a:tc>
                <a:tc>
                  <a:txBody>
                    <a:bodyPr/>
                    <a:lstStyle/>
                    <a:p>
                      <a:pPr marL="0" lvl="0" indent="0" algn="l" rtl="0">
                        <a:spcBef>
                          <a:spcPts val="0"/>
                        </a:spcBef>
                        <a:spcAft>
                          <a:spcPts val="0"/>
                        </a:spcAft>
                        <a:buNone/>
                      </a:pPr>
                      <a:r>
                        <a:rPr lang="en" sz="1100"/>
                        <a:t>3,00,000 to 5,00,000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vMerge="1">
                  <a:txBody>
                    <a:bodyPr/>
                    <a:lstStyle/>
                    <a:p>
                      <a:endParaRPr lang="en-US"/>
                    </a:p>
                  </a:txBody>
                  <a:tcPr/>
                </a:tc>
                <a:tc>
                  <a:txBody>
                    <a:bodyPr/>
                    <a:lstStyle/>
                    <a:p>
                      <a:pPr marL="0" lvl="0" indent="0" algn="l" rtl="0">
                        <a:spcBef>
                          <a:spcPts val="0"/>
                        </a:spcBef>
                        <a:spcAft>
                          <a:spcPts val="0"/>
                        </a:spcAft>
                        <a:buNone/>
                      </a:pPr>
                      <a:r>
                        <a:rPr lang="en" sz="1100"/>
                        <a:t>5,00,000 to 10,00,000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vMerge="1">
                  <a:txBody>
                    <a:bodyPr/>
                    <a:lstStyle/>
                    <a:p>
                      <a:endParaRPr lang="en-US"/>
                    </a:p>
                  </a:txBody>
                  <a:tcPr/>
                </a:tc>
                <a:tc>
                  <a:txBody>
                    <a:bodyPr/>
                    <a:lstStyle/>
                    <a:p>
                      <a:pPr marL="0" lvl="0" indent="0" algn="l" rtl="0">
                        <a:spcBef>
                          <a:spcPts val="0"/>
                        </a:spcBef>
                        <a:spcAft>
                          <a:spcPts val="0"/>
                        </a:spcAft>
                        <a:buNone/>
                      </a:pPr>
                      <a:r>
                        <a:rPr lang="en" sz="1100"/>
                        <a:t>10,00,000 and above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13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9"/>
          <p:cNvSpPr txBox="1">
            <a:spLocks noGrp="1"/>
          </p:cNvSpPr>
          <p:nvPr>
            <p:ph type="title"/>
          </p:nvPr>
        </p:nvSpPr>
        <p:spPr>
          <a:xfrm>
            <a:off x="561600" y="251225"/>
            <a:ext cx="8229600" cy="49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accent6"/>
                </a:solidFill>
                <a:highlight>
                  <a:srgbClr val="FFFFFF"/>
                </a:highlight>
              </a:rPr>
              <a:t>Highest level of education * _UNCOMFORTABLE WITH TECHNOLOGY.</a:t>
            </a:r>
            <a:endParaRPr sz="1800">
              <a:solidFill>
                <a:schemeClr val="accent6"/>
              </a:solidFill>
              <a:highlight>
                <a:srgbClr val="FFFFFF"/>
              </a:highlight>
            </a:endParaRPr>
          </a:p>
          <a:p>
            <a:pPr marL="0" lvl="0" indent="0" algn="l" rtl="0">
              <a:lnSpc>
                <a:spcPct val="115000"/>
              </a:lnSpc>
              <a:spcBef>
                <a:spcPts val="0"/>
              </a:spcBef>
              <a:spcAft>
                <a:spcPts val="0"/>
              </a:spcAft>
              <a:buNone/>
            </a:pPr>
            <a:endParaRPr sz="1200">
              <a:solidFill>
                <a:srgbClr val="000000"/>
              </a:solidFill>
              <a:highlight>
                <a:srgbClr val="FFFFFF"/>
              </a:highlight>
              <a:latin typeface="Arial"/>
              <a:ea typeface="Arial"/>
              <a:cs typeface="Arial"/>
              <a:sym typeface="Arial"/>
            </a:endParaRPr>
          </a:p>
          <a:p>
            <a:pPr marL="457200" lvl="0" indent="0" algn="l" rtl="0">
              <a:lnSpc>
                <a:spcPct val="115000"/>
              </a:lnSpc>
              <a:spcBef>
                <a:spcPts val="0"/>
              </a:spcBef>
              <a:spcAft>
                <a:spcPts val="0"/>
              </a:spcAft>
              <a:buNone/>
            </a:pPr>
            <a:endParaRPr sz="1200">
              <a:solidFill>
                <a:srgbClr val="000000"/>
              </a:solidFill>
              <a:highlight>
                <a:srgbClr val="FFFFFF"/>
              </a:highlight>
              <a:latin typeface="Arial"/>
              <a:ea typeface="Arial"/>
              <a:cs typeface="Arial"/>
              <a:sym typeface="Arial"/>
            </a:endParaRPr>
          </a:p>
        </p:txBody>
      </p:sp>
      <p:sp>
        <p:nvSpPr>
          <p:cNvPr id="693" name="Google Shape;693;p69"/>
          <p:cNvSpPr txBox="1"/>
          <p:nvPr/>
        </p:nvSpPr>
        <p:spPr>
          <a:xfrm>
            <a:off x="1527700" y="3482875"/>
            <a:ext cx="6188400" cy="120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&gt; 0.05 i.e.,(0.530 &gt; 0.05)</a:t>
            </a:r>
            <a:r>
              <a:rPr lang="en" sz="1200">
                <a:highlight>
                  <a:srgbClr val="FFFFFF"/>
                </a:highlight>
                <a:latin typeface="Fira Sans"/>
                <a:ea typeface="Fira Sans"/>
                <a:cs typeface="Fira Sans"/>
                <a:sym typeface="Fira Sans"/>
              </a:rPr>
              <a:t>.</a:t>
            </a:r>
            <a:endParaRPr sz="1200">
              <a:highlight>
                <a:srgbClr val="FFFFFF"/>
              </a:highlight>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Therefore, we accept the Null Hypothesis and conclude that there is no association between a consumer’s highest level of education and discomfort with technology.</a:t>
            </a:r>
            <a:endParaRPr>
              <a:latin typeface="Roboto"/>
              <a:ea typeface="Roboto"/>
              <a:cs typeface="Roboto"/>
              <a:sym typeface="Roboto"/>
            </a:endParaRPr>
          </a:p>
        </p:txBody>
      </p:sp>
      <p:sp>
        <p:nvSpPr>
          <p:cNvPr id="694" name="Google Shape;694;p69"/>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9"/>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96" name="Google Shape;696;p69"/>
          <p:cNvGraphicFramePr/>
          <p:nvPr/>
        </p:nvGraphicFramePr>
        <p:xfrm>
          <a:off x="1922900" y="1016638"/>
          <a:ext cx="5321275" cy="2197600"/>
        </p:xfrm>
        <a:graphic>
          <a:graphicData uri="http://schemas.openxmlformats.org/drawingml/2006/table">
            <a:tbl>
              <a:tblPr bandRow="1">
                <a:noFill/>
                <a:tableStyleId>{13E31A86-0FC8-4BB8-8DFF-2F8CC3646D8F}</a:tableStyleId>
              </a:tblPr>
              <a:tblGrid>
                <a:gridCol w="1209450">
                  <a:extLst>
                    <a:ext uri="{9D8B030D-6E8A-4147-A177-3AD203B41FA5}">
                      <a16:colId xmlns:a16="http://schemas.microsoft.com/office/drawing/2014/main" val="20000"/>
                    </a:ext>
                  </a:extLst>
                </a:gridCol>
                <a:gridCol w="1437000">
                  <a:extLst>
                    <a:ext uri="{9D8B030D-6E8A-4147-A177-3AD203B41FA5}">
                      <a16:colId xmlns:a16="http://schemas.microsoft.com/office/drawing/2014/main" val="20001"/>
                    </a:ext>
                  </a:extLst>
                </a:gridCol>
                <a:gridCol w="950575">
                  <a:extLst>
                    <a:ext uri="{9D8B030D-6E8A-4147-A177-3AD203B41FA5}">
                      <a16:colId xmlns:a16="http://schemas.microsoft.com/office/drawing/2014/main" val="20002"/>
                    </a:ext>
                  </a:extLst>
                </a:gridCol>
                <a:gridCol w="967225">
                  <a:extLst>
                    <a:ext uri="{9D8B030D-6E8A-4147-A177-3AD203B41FA5}">
                      <a16:colId xmlns:a16="http://schemas.microsoft.com/office/drawing/2014/main" val="20003"/>
                    </a:ext>
                  </a:extLst>
                </a:gridCol>
                <a:gridCol w="757025">
                  <a:extLst>
                    <a:ext uri="{9D8B030D-6E8A-4147-A177-3AD203B41FA5}">
                      <a16:colId xmlns:a16="http://schemas.microsoft.com/office/drawing/2014/main" val="20004"/>
                    </a:ext>
                  </a:extLst>
                </a:gridCol>
              </a:tblGrid>
              <a:tr h="228050">
                <a:tc gridSpan="5">
                  <a:txBody>
                    <a:bodyPr/>
                    <a:lstStyle/>
                    <a:p>
                      <a:pPr marL="0" lvl="0" indent="0" algn="ctr" rtl="0">
                        <a:spcBef>
                          <a:spcPts val="0"/>
                        </a:spcBef>
                        <a:spcAft>
                          <a:spcPts val="0"/>
                        </a:spcAft>
                        <a:buNone/>
                      </a:pPr>
                      <a:r>
                        <a:rPr lang="en" sz="1100" b="1">
                          <a:solidFill>
                            <a:srgbClr val="FFFFFF"/>
                          </a:solidFill>
                        </a:rPr>
                        <a:t>Highest level of education * _UNCOMFORTABLE WITH TECHNOLOGY</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650">
                <a:tc rowSpan="2" gridSpan="2">
                  <a:txBody>
                    <a:bodyPr/>
                    <a:lstStyle/>
                    <a:p>
                      <a:pPr marL="0" lvl="0" indent="0" algn="ctr"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100"/>
                        <a:t>_UNCOMFORTABLE WITH TECHNOLOGY</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146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Selected</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t>Not Selected</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28050">
                <a:tc rowSpan="4">
                  <a:txBody>
                    <a:bodyPr/>
                    <a:lstStyle/>
                    <a:p>
                      <a:pPr marL="0" lvl="0" indent="0" algn="l" rtl="0">
                        <a:spcBef>
                          <a:spcPts val="0"/>
                        </a:spcBef>
                        <a:spcAft>
                          <a:spcPts val="0"/>
                        </a:spcAft>
                        <a:buNone/>
                      </a:pPr>
                      <a:r>
                        <a:rPr lang="en" sz="1100"/>
                        <a:t>Highest level of education</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High school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24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8050">
                <a:tc vMerge="1">
                  <a:txBody>
                    <a:bodyPr/>
                    <a:lstStyle/>
                    <a:p>
                      <a:endParaRPr lang="en-US"/>
                    </a:p>
                  </a:txBody>
                  <a:tcPr/>
                </a:tc>
                <a:tc>
                  <a:txBody>
                    <a:bodyPr/>
                    <a:lstStyle/>
                    <a:p>
                      <a:pPr marL="0" lvl="0" indent="0" algn="just" rtl="0">
                        <a:spcBef>
                          <a:spcPts val="0"/>
                        </a:spcBef>
                        <a:spcAft>
                          <a:spcPts val="0"/>
                        </a:spcAft>
                        <a:buNone/>
                      </a:pPr>
                      <a:r>
                        <a:rPr lang="en" sz="1100"/>
                        <a:t>Bachelor’s Degree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49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61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110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8050">
                <a:tc vMerge="1">
                  <a:txBody>
                    <a:bodyPr/>
                    <a:lstStyle/>
                    <a:p>
                      <a:endParaRPr lang="en-US"/>
                    </a:p>
                  </a:txBody>
                  <a:tcPr/>
                </a:tc>
                <a:tc>
                  <a:txBody>
                    <a:bodyPr/>
                    <a:lstStyle/>
                    <a:p>
                      <a:pPr marL="0" lvl="0" indent="0" algn="just" rtl="0">
                        <a:spcBef>
                          <a:spcPts val="0"/>
                        </a:spcBef>
                        <a:spcAft>
                          <a:spcPts val="0"/>
                        </a:spcAft>
                        <a:buNone/>
                      </a:pPr>
                      <a:r>
                        <a:rPr lang="en" sz="1100"/>
                        <a:t>Master’s Degree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21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8050">
                <a:tc vMerge="1">
                  <a:txBody>
                    <a:bodyPr/>
                    <a:lstStyle/>
                    <a:p>
                      <a:endParaRPr lang="en-US"/>
                    </a:p>
                  </a:txBody>
                  <a:tcPr/>
                </a:tc>
                <a:tc>
                  <a:txBody>
                    <a:bodyPr/>
                    <a:lstStyle/>
                    <a:p>
                      <a:pPr marL="0" lvl="0" indent="0" algn="just" rtl="0">
                        <a:spcBef>
                          <a:spcPts val="0"/>
                        </a:spcBef>
                        <a:spcAft>
                          <a:spcPts val="0"/>
                        </a:spcAft>
                        <a:buNone/>
                      </a:pPr>
                      <a:r>
                        <a:rPr lang="en" sz="1100"/>
                        <a:t>PHD/ MPhil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8050">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97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103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0"/>
          <p:cNvSpPr txBox="1">
            <a:spLocks noGrp="1"/>
          </p:cNvSpPr>
          <p:nvPr>
            <p:ph type="title"/>
          </p:nvPr>
        </p:nvSpPr>
        <p:spPr>
          <a:xfrm>
            <a:off x="480150" y="133400"/>
            <a:ext cx="8392500" cy="745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solidFill>
                  <a:schemeClr val="accent6"/>
                </a:solidFill>
                <a:highlight>
                  <a:srgbClr val="FFFFFF"/>
                </a:highlight>
              </a:rPr>
              <a:t>When did you start online grocery shopping? * Have you ever encountered challenges while shopping online (like transaction failures and  unavailability of products post ordering)? </a:t>
            </a:r>
            <a:endParaRPr sz="1700">
              <a:solidFill>
                <a:schemeClr val="accent6"/>
              </a:solidFill>
              <a:highlight>
                <a:srgbClr val="FFFFFF"/>
              </a:highlight>
            </a:endParaRPr>
          </a:p>
          <a:p>
            <a:pPr marL="0" lvl="0" indent="0" algn="ctr" rtl="0">
              <a:lnSpc>
                <a:spcPct val="115000"/>
              </a:lnSpc>
              <a:spcBef>
                <a:spcPts val="0"/>
              </a:spcBef>
              <a:spcAft>
                <a:spcPts val="0"/>
              </a:spcAft>
              <a:buNone/>
            </a:pPr>
            <a:endParaRPr sz="1700">
              <a:solidFill>
                <a:schemeClr val="accent6"/>
              </a:solidFill>
            </a:endParaRPr>
          </a:p>
          <a:p>
            <a:pPr marL="457200" lvl="0" indent="0" algn="ctr" rtl="0">
              <a:lnSpc>
                <a:spcPct val="115000"/>
              </a:lnSpc>
              <a:spcBef>
                <a:spcPts val="0"/>
              </a:spcBef>
              <a:spcAft>
                <a:spcPts val="0"/>
              </a:spcAft>
              <a:buNone/>
            </a:pPr>
            <a:endParaRPr sz="1700">
              <a:solidFill>
                <a:schemeClr val="accent6"/>
              </a:solidFill>
              <a:highlight>
                <a:srgbClr val="FFFFFF"/>
              </a:highlight>
            </a:endParaRPr>
          </a:p>
        </p:txBody>
      </p:sp>
      <p:sp>
        <p:nvSpPr>
          <p:cNvPr id="702" name="Google Shape;702;p70"/>
          <p:cNvSpPr txBox="1"/>
          <p:nvPr/>
        </p:nvSpPr>
        <p:spPr>
          <a:xfrm>
            <a:off x="344400" y="3716625"/>
            <a:ext cx="8664000" cy="120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&lt; 0.05 i.e.,( 0.000 &lt; 0.05)</a:t>
            </a:r>
            <a:r>
              <a:rPr lang="en" sz="1200">
                <a:latin typeface="Fira Sans"/>
                <a:ea typeface="Fira Sans"/>
                <a:cs typeface="Fira Sans"/>
                <a:sym typeface="Fira Sans"/>
              </a:rPr>
              <a:t>. Thus, we reject the Null Hypothesis and conclude that there is an association between when a consumer began online grocery shopping and them encountering issues while shopping online.</a:t>
            </a:r>
            <a:endParaRPr>
              <a:latin typeface="Roboto"/>
              <a:ea typeface="Roboto"/>
              <a:cs typeface="Roboto"/>
              <a:sym typeface="Roboto"/>
            </a:endParaRPr>
          </a:p>
        </p:txBody>
      </p:sp>
      <p:sp>
        <p:nvSpPr>
          <p:cNvPr id="703" name="Google Shape;703;p70"/>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0"/>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05" name="Google Shape;705;p70"/>
          <p:cNvGraphicFramePr/>
          <p:nvPr/>
        </p:nvGraphicFramePr>
        <p:xfrm>
          <a:off x="1793513" y="878900"/>
          <a:ext cx="6168575" cy="2747405"/>
        </p:xfrm>
        <a:graphic>
          <a:graphicData uri="http://schemas.openxmlformats.org/drawingml/2006/table">
            <a:tbl>
              <a:tblPr bandRow="1">
                <a:noFill/>
                <a:tableStyleId>{13E31A86-0FC8-4BB8-8DFF-2F8CC3646D8F}</a:tableStyleId>
              </a:tblPr>
              <a:tblGrid>
                <a:gridCol w="932150">
                  <a:extLst>
                    <a:ext uri="{9D8B030D-6E8A-4147-A177-3AD203B41FA5}">
                      <a16:colId xmlns:a16="http://schemas.microsoft.com/office/drawing/2014/main" val="20000"/>
                    </a:ext>
                  </a:extLst>
                </a:gridCol>
                <a:gridCol w="1531975">
                  <a:extLst>
                    <a:ext uri="{9D8B030D-6E8A-4147-A177-3AD203B41FA5}">
                      <a16:colId xmlns:a16="http://schemas.microsoft.com/office/drawing/2014/main" val="20001"/>
                    </a:ext>
                  </a:extLst>
                </a:gridCol>
                <a:gridCol w="1212550">
                  <a:extLst>
                    <a:ext uri="{9D8B030D-6E8A-4147-A177-3AD203B41FA5}">
                      <a16:colId xmlns:a16="http://schemas.microsoft.com/office/drawing/2014/main" val="20002"/>
                    </a:ext>
                  </a:extLst>
                </a:gridCol>
                <a:gridCol w="1221225">
                  <a:extLst>
                    <a:ext uri="{9D8B030D-6E8A-4147-A177-3AD203B41FA5}">
                      <a16:colId xmlns:a16="http://schemas.microsoft.com/office/drawing/2014/main" val="20003"/>
                    </a:ext>
                  </a:extLst>
                </a:gridCol>
                <a:gridCol w="1270675">
                  <a:extLst>
                    <a:ext uri="{9D8B030D-6E8A-4147-A177-3AD203B41FA5}">
                      <a16:colId xmlns:a16="http://schemas.microsoft.com/office/drawing/2014/main" val="20004"/>
                    </a:ext>
                  </a:extLst>
                </a:gridCol>
              </a:tblGrid>
              <a:tr h="315275">
                <a:tc gridSpan="5">
                  <a:txBody>
                    <a:bodyPr/>
                    <a:lstStyle/>
                    <a:p>
                      <a:pPr marL="0" lvl="0" indent="0" algn="just" rtl="0">
                        <a:spcBef>
                          <a:spcPts val="0"/>
                        </a:spcBef>
                        <a:spcAft>
                          <a:spcPts val="0"/>
                        </a:spcAft>
                        <a:buNone/>
                      </a:pPr>
                      <a:r>
                        <a:rPr lang="en" sz="1050" b="1">
                          <a:solidFill>
                            <a:srgbClr val="FFFFFF"/>
                          </a:solidFill>
                        </a:rPr>
                        <a:t>When did you start online grocery shopping? * Have you ever encountered challenges while shopping online (like transaction failures and unavailability of products post ordering) ?</a:t>
                      </a:r>
                      <a:endParaRPr sz="105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30550">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hMerge="1">
                  <a:txBody>
                    <a:bodyPr/>
                    <a:lstStyle/>
                    <a:p>
                      <a:endParaRPr lang="en-US"/>
                    </a:p>
                  </a:txBody>
                  <a:tcPr/>
                </a:tc>
                <a:tc gridSpan="2">
                  <a:txBody>
                    <a:bodyPr/>
                    <a:lstStyle/>
                    <a:p>
                      <a:pPr marL="0" lvl="0" indent="0" algn="l" rtl="0">
                        <a:spcBef>
                          <a:spcPts val="0"/>
                        </a:spcBef>
                        <a:spcAft>
                          <a:spcPts val="0"/>
                        </a:spcAft>
                        <a:buNone/>
                      </a:pPr>
                      <a:r>
                        <a:rPr lang="en" sz="1100"/>
                        <a:t>Have you ever encountered challenges while shopping online (like transaction failures and unavailability of products post ordering)?</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rowSpan="2">
                  <a:txBody>
                    <a:bodyPr/>
                    <a:lstStyle/>
                    <a:p>
                      <a:pPr marL="0" lvl="0" indent="0" algn="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82525">
                <a:tc gridSpan="2" vMerge="1">
                  <a:txBody>
                    <a:bodyPr/>
                    <a:lstStyle/>
                    <a:p>
                      <a:endParaRPr lang="en-US"/>
                    </a:p>
                  </a:txBody>
                  <a:tcPr/>
                </a:tc>
                <a:tc hMerge="1" vMerge="1">
                  <a:txBody>
                    <a:bodyPr/>
                    <a:lstStyle/>
                    <a:p>
                      <a:endParaRPr lang="en-US"/>
                    </a:p>
                  </a:txBody>
                  <a:tcPr/>
                </a:tc>
                <a:tc>
                  <a:txBody>
                    <a:bodyPr/>
                    <a:lstStyle/>
                    <a:p>
                      <a:pPr marL="0" lvl="0" indent="0" algn="r" rtl="0">
                        <a:spcBef>
                          <a:spcPts val="0"/>
                        </a:spcBef>
                        <a:spcAft>
                          <a:spcPts val="0"/>
                        </a:spcAft>
                        <a:buNone/>
                      </a:pPr>
                      <a:r>
                        <a:rPr lang="en" sz="1100"/>
                        <a:t>Yes</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No</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0">
                <a:tc rowSpan="12">
                  <a:txBody>
                    <a:bodyPr/>
                    <a:lstStyle/>
                    <a:p>
                      <a:pPr marL="0" lvl="0" indent="0" algn="l" rtl="0">
                        <a:spcBef>
                          <a:spcPts val="0"/>
                        </a:spcBef>
                        <a:spcAft>
                          <a:spcPts val="0"/>
                        </a:spcAft>
                        <a:buNone/>
                      </a:pPr>
                      <a:r>
                        <a:rPr lang="en" sz="1100"/>
                        <a:t>When did you start online grocery shopping?</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l" rtl="0">
                        <a:spcBef>
                          <a:spcPts val="0"/>
                        </a:spcBef>
                        <a:spcAft>
                          <a:spcPts val="0"/>
                        </a:spcAft>
                        <a:buNone/>
                      </a:pPr>
                      <a:r>
                        <a:rPr lang="en" sz="1100"/>
                        <a:t>Before 2016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10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451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0">
                <a:tc vMerge="1">
                  <a:txBody>
                    <a:bodyPr/>
                    <a:lstStyle/>
                    <a:p>
                      <a:endParaRPr lang="en-US"/>
                    </a:p>
                  </a:txBody>
                  <a:tcPr/>
                </a:tc>
                <a:tc rowSpan="2">
                  <a:txBody>
                    <a:bodyPr/>
                    <a:lstStyle/>
                    <a:p>
                      <a:pPr marL="0" lvl="0" indent="0" algn="l" rtl="0">
                        <a:spcBef>
                          <a:spcPts val="0"/>
                        </a:spcBef>
                        <a:spcAft>
                          <a:spcPts val="0"/>
                        </a:spcAft>
                        <a:buNone/>
                      </a:pPr>
                      <a:r>
                        <a:rPr lang="en" sz="1100"/>
                        <a:t>2016-17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13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15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451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0">
                <a:tc vMerge="1">
                  <a:txBody>
                    <a:bodyPr/>
                    <a:lstStyle/>
                    <a:p>
                      <a:endParaRPr lang="en-US"/>
                    </a:p>
                  </a:txBody>
                  <a:tcPr/>
                </a:tc>
                <a:tc rowSpan="2">
                  <a:txBody>
                    <a:bodyPr/>
                    <a:lstStyle/>
                    <a:p>
                      <a:pPr marL="0" lvl="0" indent="0" algn="l" rtl="0">
                        <a:spcBef>
                          <a:spcPts val="0"/>
                        </a:spcBef>
                        <a:spcAft>
                          <a:spcPts val="0"/>
                        </a:spcAft>
                        <a:buNone/>
                      </a:pPr>
                      <a:r>
                        <a:rPr lang="en" sz="1100"/>
                        <a:t>2017-18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16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20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451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0">
                <a:tc vMerge="1">
                  <a:txBody>
                    <a:bodyPr/>
                    <a:lstStyle/>
                    <a:p>
                      <a:endParaRPr lang="en-US"/>
                    </a:p>
                  </a:txBody>
                  <a:tcPr/>
                </a:tc>
                <a:tc rowSpan="2">
                  <a:txBody>
                    <a:bodyPr/>
                    <a:lstStyle/>
                    <a:p>
                      <a:pPr marL="0" lvl="0" indent="0" algn="l" rtl="0">
                        <a:spcBef>
                          <a:spcPts val="0"/>
                        </a:spcBef>
                        <a:spcAft>
                          <a:spcPts val="0"/>
                        </a:spcAft>
                        <a:buNone/>
                      </a:pPr>
                      <a:r>
                        <a:rPr lang="en" sz="1100"/>
                        <a:t>2018-19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20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29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451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0">
                <a:tc vMerge="1">
                  <a:txBody>
                    <a:bodyPr/>
                    <a:lstStyle/>
                    <a:p>
                      <a:endParaRPr lang="en-US"/>
                    </a:p>
                  </a:txBody>
                  <a:tcPr/>
                </a:tc>
                <a:tc rowSpan="2">
                  <a:txBody>
                    <a:bodyPr/>
                    <a:lstStyle/>
                    <a:p>
                      <a:pPr marL="0" lvl="0" indent="0" algn="l" rtl="0">
                        <a:spcBef>
                          <a:spcPts val="0"/>
                        </a:spcBef>
                        <a:spcAft>
                          <a:spcPts val="0"/>
                        </a:spcAft>
                        <a:buNone/>
                      </a:pPr>
                      <a:r>
                        <a:rPr lang="en" sz="1100"/>
                        <a:t>During the pandemic</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51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23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74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9597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0">
                <a:tc vMerge="1">
                  <a:txBody>
                    <a:bodyPr/>
                    <a:lstStyle/>
                    <a:p>
                      <a:endParaRPr lang="en-US"/>
                    </a:p>
                  </a:txBody>
                  <a:tcPr/>
                </a:tc>
                <a:tc rowSpan="2">
                  <a:txBody>
                    <a:bodyPr/>
                    <a:lstStyle/>
                    <a:p>
                      <a:pPr marL="0" lvl="0" indent="0" algn="l" rtl="0">
                        <a:spcBef>
                          <a:spcPts val="0"/>
                        </a:spcBef>
                        <a:spcAft>
                          <a:spcPts val="0"/>
                        </a:spcAft>
                        <a:buNone/>
                      </a:pPr>
                      <a:r>
                        <a:rPr lang="en" sz="1100"/>
                        <a:t>Not Applicable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a:txBody>
                    <a:bodyPr/>
                    <a:lstStyle/>
                    <a:p>
                      <a:pPr marL="0" lvl="0" indent="0" algn="r" rtl="0">
                        <a:spcBef>
                          <a:spcPts val="0"/>
                        </a:spcBef>
                        <a:spcAft>
                          <a:spcPts val="0"/>
                        </a:spcAft>
                        <a:buNone/>
                      </a:pPr>
                      <a:r>
                        <a:rPr lang="en" sz="1100"/>
                        <a:t>15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37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rowSpan="2">
                  <a:txBody>
                    <a:bodyPr/>
                    <a:lstStyle/>
                    <a:p>
                      <a:pPr marL="0" lvl="0" indent="0" algn="r" rtl="0">
                        <a:spcBef>
                          <a:spcPts val="0"/>
                        </a:spcBef>
                        <a:spcAft>
                          <a:spcPts val="0"/>
                        </a:spcAft>
                        <a:buNone/>
                      </a:pPr>
                      <a:r>
                        <a:rPr lang="en" sz="1100"/>
                        <a:t>52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451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0">
                <a:tc rowSpan="2" gridSpan="2">
                  <a:txBody>
                    <a:bodyPr/>
                    <a:lstStyle/>
                    <a:p>
                      <a:pPr marL="0" lvl="0" indent="0" algn="l"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EEEEEE"/>
                    </a:solidFill>
                  </a:tcPr>
                </a:tc>
                <a:tc rowSpan="2" hMerge="1">
                  <a:txBody>
                    <a:bodyPr/>
                    <a:lstStyle/>
                    <a:p>
                      <a:endParaRPr lang="en-US"/>
                    </a:p>
                  </a:txBody>
                  <a:tcPr/>
                </a:tc>
                <a:tc rowSpan="2">
                  <a:txBody>
                    <a:bodyPr/>
                    <a:lstStyle/>
                    <a:p>
                      <a:pPr marL="0" lvl="0" indent="0" algn="r" rtl="0">
                        <a:spcBef>
                          <a:spcPts val="0"/>
                        </a:spcBef>
                        <a:spcAft>
                          <a:spcPts val="0"/>
                        </a:spcAft>
                        <a:buNone/>
                      </a:pPr>
                      <a:r>
                        <a:rPr lang="en" sz="1100"/>
                        <a:t>124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76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rowSpan="2">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4515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1"/>
          <p:cNvSpPr txBox="1">
            <a:spLocks noGrp="1"/>
          </p:cNvSpPr>
          <p:nvPr>
            <p:ph type="title"/>
          </p:nvPr>
        </p:nvSpPr>
        <p:spPr>
          <a:xfrm>
            <a:off x="561600" y="165950"/>
            <a:ext cx="8229600" cy="7803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accent6"/>
                </a:solidFill>
                <a:highlight>
                  <a:srgbClr val="FFFFFF"/>
                </a:highlight>
              </a:rPr>
              <a:t>What is your most preferred mode of offline grocery shopping? * Shopping </a:t>
            </a:r>
            <a:endParaRPr sz="1800">
              <a:solidFill>
                <a:schemeClr val="accent6"/>
              </a:solidFill>
              <a:highlight>
                <a:srgbClr val="FFFFFF"/>
              </a:highlight>
            </a:endParaRPr>
          </a:p>
          <a:p>
            <a:pPr marL="0" lvl="0" indent="0" algn="ctr" rtl="0">
              <a:lnSpc>
                <a:spcPct val="115000"/>
              </a:lnSpc>
              <a:spcBef>
                <a:spcPts val="0"/>
              </a:spcBef>
              <a:spcAft>
                <a:spcPts val="0"/>
              </a:spcAft>
              <a:buNone/>
            </a:pPr>
            <a:r>
              <a:rPr lang="en" sz="1800">
                <a:solidFill>
                  <a:schemeClr val="accent6"/>
                </a:solidFill>
                <a:highlight>
                  <a:srgbClr val="FFFFFF"/>
                </a:highlight>
              </a:rPr>
              <a:t>     at supermarkets takes less time compared to local stores.</a:t>
            </a:r>
            <a:endParaRPr sz="1800">
              <a:solidFill>
                <a:schemeClr val="accent6"/>
              </a:solidFill>
              <a:highlight>
                <a:srgbClr val="FFFFFF"/>
              </a:highlight>
            </a:endParaRPr>
          </a:p>
        </p:txBody>
      </p:sp>
      <p:sp>
        <p:nvSpPr>
          <p:cNvPr id="711" name="Google Shape;711;p71"/>
          <p:cNvSpPr txBox="1"/>
          <p:nvPr/>
        </p:nvSpPr>
        <p:spPr>
          <a:xfrm>
            <a:off x="481800" y="3553113"/>
            <a:ext cx="8180400" cy="129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a:t>
            </a:r>
            <a:r>
              <a:rPr lang="en" sz="1200" b="1">
                <a:latin typeface="Fira Sans"/>
                <a:ea typeface="Fira Sans"/>
                <a:cs typeface="Fira Sans"/>
                <a:sym typeface="Fira Sans"/>
              </a:rPr>
              <a:t> p &gt; 0.05 i.e.,( 0.916 &gt; 0.05)</a:t>
            </a:r>
            <a:r>
              <a:rPr lang="en" sz="1200">
                <a:latin typeface="Fira Sans"/>
                <a:ea typeface="Fira Sans"/>
                <a:cs typeface="Fira Sans"/>
                <a:sym typeface="Fira Sans"/>
              </a:rPr>
              <a:t>. Therefore, we accept the Null Hypothesis and conclude that there is no association between a consumer’s most preferred mode of offline grocery shopping and the claim that shopping at supermarkets takes less time compared to local stores.</a:t>
            </a:r>
            <a:endParaRPr>
              <a:latin typeface="Roboto"/>
              <a:ea typeface="Roboto"/>
              <a:cs typeface="Roboto"/>
              <a:sym typeface="Roboto"/>
            </a:endParaRPr>
          </a:p>
        </p:txBody>
      </p:sp>
      <p:sp>
        <p:nvSpPr>
          <p:cNvPr id="712" name="Google Shape;712;p71"/>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1"/>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14" name="Google Shape;714;p71"/>
          <p:cNvGraphicFramePr/>
          <p:nvPr/>
        </p:nvGraphicFramePr>
        <p:xfrm>
          <a:off x="880450" y="1123075"/>
          <a:ext cx="7591900" cy="2296828"/>
        </p:xfrm>
        <a:graphic>
          <a:graphicData uri="http://schemas.openxmlformats.org/drawingml/2006/table">
            <a:tbl>
              <a:tblPr>
                <a:noFill/>
                <a:tableStyleId>{E966642F-DB46-452C-B038-6476CD2300B7}</a:tableStyleId>
              </a:tblPr>
              <a:tblGrid>
                <a:gridCol w="1610575">
                  <a:extLst>
                    <a:ext uri="{9D8B030D-6E8A-4147-A177-3AD203B41FA5}">
                      <a16:colId xmlns:a16="http://schemas.microsoft.com/office/drawing/2014/main" val="20000"/>
                    </a:ext>
                  </a:extLst>
                </a:gridCol>
                <a:gridCol w="1213875">
                  <a:extLst>
                    <a:ext uri="{9D8B030D-6E8A-4147-A177-3AD203B41FA5}">
                      <a16:colId xmlns:a16="http://schemas.microsoft.com/office/drawing/2014/main" val="20001"/>
                    </a:ext>
                  </a:extLst>
                </a:gridCol>
                <a:gridCol w="772800">
                  <a:extLst>
                    <a:ext uri="{9D8B030D-6E8A-4147-A177-3AD203B41FA5}">
                      <a16:colId xmlns:a16="http://schemas.microsoft.com/office/drawing/2014/main" val="20002"/>
                    </a:ext>
                  </a:extLst>
                </a:gridCol>
                <a:gridCol w="761900">
                  <a:extLst>
                    <a:ext uri="{9D8B030D-6E8A-4147-A177-3AD203B41FA5}">
                      <a16:colId xmlns:a16="http://schemas.microsoft.com/office/drawing/2014/main" val="20003"/>
                    </a:ext>
                  </a:extLst>
                </a:gridCol>
                <a:gridCol w="718200">
                  <a:extLst>
                    <a:ext uri="{9D8B030D-6E8A-4147-A177-3AD203B41FA5}">
                      <a16:colId xmlns:a16="http://schemas.microsoft.com/office/drawing/2014/main" val="20004"/>
                    </a:ext>
                  </a:extLst>
                </a:gridCol>
                <a:gridCol w="674725">
                  <a:extLst>
                    <a:ext uri="{9D8B030D-6E8A-4147-A177-3AD203B41FA5}">
                      <a16:colId xmlns:a16="http://schemas.microsoft.com/office/drawing/2014/main" val="20005"/>
                    </a:ext>
                  </a:extLst>
                </a:gridCol>
                <a:gridCol w="958050">
                  <a:extLst>
                    <a:ext uri="{9D8B030D-6E8A-4147-A177-3AD203B41FA5}">
                      <a16:colId xmlns:a16="http://schemas.microsoft.com/office/drawing/2014/main" val="20006"/>
                    </a:ext>
                  </a:extLst>
                </a:gridCol>
                <a:gridCol w="881775">
                  <a:extLst>
                    <a:ext uri="{9D8B030D-6E8A-4147-A177-3AD203B41FA5}">
                      <a16:colId xmlns:a16="http://schemas.microsoft.com/office/drawing/2014/main" val="20007"/>
                    </a:ext>
                  </a:extLst>
                </a:gridCol>
              </a:tblGrid>
              <a:tr h="390175">
                <a:tc gridSpan="8">
                  <a:txBody>
                    <a:bodyPr/>
                    <a:lstStyle/>
                    <a:p>
                      <a:pPr marL="0" lvl="0" indent="0" algn="ctr" rtl="0">
                        <a:lnSpc>
                          <a:spcPct val="115000"/>
                        </a:lnSpc>
                        <a:spcBef>
                          <a:spcPts val="0"/>
                        </a:spcBef>
                        <a:spcAft>
                          <a:spcPts val="0"/>
                        </a:spcAft>
                        <a:buNone/>
                      </a:pPr>
                      <a:r>
                        <a:rPr lang="en" sz="1100" b="1">
                          <a:solidFill>
                            <a:srgbClr val="FFFFFF"/>
                          </a:solidFill>
                        </a:rPr>
                        <a:t>What is your most preferred mode of offline grocery shopping? * Shopping at supermarkets takes less time compared to local stores.</a:t>
                      </a:r>
                      <a:endParaRPr sz="1100" b="1">
                        <a:solidFill>
                          <a:srgbClr val="FFFFFF"/>
                        </a:solidFill>
                      </a:endParaRPr>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1325">
                <a:tc rowSpan="2" gridSpan="2">
                  <a:txBody>
                    <a:bodyPr/>
                    <a:lstStyle/>
                    <a:p>
                      <a:pPr marL="0" lvl="0" indent="0" algn="l" rtl="0">
                        <a:spcBef>
                          <a:spcPts val="0"/>
                        </a:spcBef>
                        <a:spcAft>
                          <a:spcPts val="0"/>
                        </a:spcAft>
                        <a:buNone/>
                      </a:pP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rowSpan="2" hMerge="1">
                  <a:txBody>
                    <a:bodyPr/>
                    <a:lstStyle/>
                    <a:p>
                      <a:endParaRPr lang="en-US"/>
                    </a:p>
                  </a:txBody>
                  <a:tcPr/>
                </a:tc>
                <a:tc gridSpan="5">
                  <a:txBody>
                    <a:bodyPr/>
                    <a:lstStyle/>
                    <a:p>
                      <a:pPr marL="0" lvl="0" indent="0" algn="ctr" rtl="0">
                        <a:lnSpc>
                          <a:spcPct val="115000"/>
                        </a:lnSpc>
                        <a:spcBef>
                          <a:spcPts val="0"/>
                        </a:spcBef>
                        <a:spcAft>
                          <a:spcPts val="0"/>
                        </a:spcAft>
                        <a:buNone/>
                      </a:pPr>
                      <a:r>
                        <a:rPr lang="en" sz="1100"/>
                        <a:t>Shopping at supermarkets takes less time compared to local stores.</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r" rtl="0">
                        <a:lnSpc>
                          <a:spcPct val="115000"/>
                        </a:lnSpc>
                        <a:spcBef>
                          <a:spcPts val="0"/>
                        </a:spcBef>
                        <a:spcAft>
                          <a:spcPts val="0"/>
                        </a:spcAft>
                        <a:buNone/>
                      </a:pPr>
                      <a:r>
                        <a:rPr lang="en" sz="1100"/>
                        <a:t>Total</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4965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Strongly Disagree</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ctr" rtl="0">
                        <a:lnSpc>
                          <a:spcPct val="115000"/>
                        </a:lnSpc>
                        <a:spcBef>
                          <a:spcPts val="0"/>
                        </a:spcBef>
                        <a:spcAft>
                          <a:spcPts val="0"/>
                        </a:spcAft>
                        <a:buNone/>
                      </a:pPr>
                      <a:r>
                        <a:rPr lang="en" sz="1100"/>
                        <a:t>Disagree</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ctr" rtl="0">
                        <a:lnSpc>
                          <a:spcPct val="115000"/>
                        </a:lnSpc>
                        <a:spcBef>
                          <a:spcPts val="0"/>
                        </a:spcBef>
                        <a:spcAft>
                          <a:spcPts val="0"/>
                        </a:spcAft>
                        <a:buNone/>
                      </a:pPr>
                      <a:r>
                        <a:rPr lang="en" sz="1100"/>
                        <a:t>Neutral</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ctr" rtl="0">
                        <a:lnSpc>
                          <a:spcPct val="115000"/>
                        </a:lnSpc>
                        <a:spcBef>
                          <a:spcPts val="0"/>
                        </a:spcBef>
                        <a:spcAft>
                          <a:spcPts val="0"/>
                        </a:spcAft>
                        <a:buNone/>
                      </a:pPr>
                      <a:r>
                        <a:rPr lang="en" sz="1100"/>
                        <a:t>Agree</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ctr" rtl="0">
                        <a:lnSpc>
                          <a:spcPct val="115000"/>
                        </a:lnSpc>
                        <a:spcBef>
                          <a:spcPts val="0"/>
                        </a:spcBef>
                        <a:spcAft>
                          <a:spcPts val="0"/>
                        </a:spcAft>
                        <a:buNone/>
                      </a:pPr>
                      <a:r>
                        <a:rPr lang="en" sz="1100"/>
                        <a:t>Strongly Agree</a:t>
                      </a:r>
                      <a:endParaRPr sz="1100"/>
                    </a:p>
                  </a:txBody>
                  <a:tcPr marL="28575" marR="28575" marT="19050" marB="19050" anchor="b">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vMerge="1">
                  <a:txBody>
                    <a:bodyPr/>
                    <a:lstStyle/>
                    <a:p>
                      <a:endParaRPr lang="en-US"/>
                    </a:p>
                  </a:txBody>
                  <a:tcPr/>
                </a:tc>
                <a:extLst>
                  <a:ext uri="{0D108BD9-81ED-4DB2-BD59-A6C34878D82A}">
                    <a16:rowId xmlns:a16="http://schemas.microsoft.com/office/drawing/2014/main" val="10002"/>
                  </a:ext>
                </a:extLst>
              </a:tr>
              <a:tr h="298875">
                <a:tc rowSpan="2">
                  <a:txBody>
                    <a:bodyPr/>
                    <a:lstStyle/>
                    <a:p>
                      <a:pPr marL="0" lvl="0" indent="0" algn="l" rtl="0">
                        <a:lnSpc>
                          <a:spcPct val="115000"/>
                        </a:lnSpc>
                        <a:spcBef>
                          <a:spcPts val="0"/>
                        </a:spcBef>
                        <a:spcAft>
                          <a:spcPts val="0"/>
                        </a:spcAft>
                        <a:buNone/>
                      </a:pPr>
                      <a:r>
                        <a:rPr lang="en" sz="1100"/>
                        <a:t>What is your most preferred mode of offline grocery shopping?</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l" rtl="0">
                        <a:lnSpc>
                          <a:spcPct val="115000"/>
                        </a:lnSpc>
                        <a:spcBef>
                          <a:spcPts val="0"/>
                        </a:spcBef>
                        <a:spcAft>
                          <a:spcPts val="0"/>
                        </a:spcAft>
                        <a:buNone/>
                      </a:pPr>
                      <a:r>
                        <a:rPr lang="en" sz="1100"/>
                        <a:t>Supermarkets</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r" rtl="0">
                        <a:lnSpc>
                          <a:spcPct val="115000"/>
                        </a:lnSpc>
                        <a:spcBef>
                          <a:spcPts val="0"/>
                        </a:spcBef>
                        <a:spcAft>
                          <a:spcPts val="0"/>
                        </a:spcAft>
                        <a:buNone/>
                      </a:pPr>
                      <a:r>
                        <a:rPr lang="en" sz="1100"/>
                        <a:t>18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118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2077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Local Stores &amp; Vendors</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21</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16</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10</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82</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66025">
                <a:tc gridSpan="2">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EEEEEE"/>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 sz="1100"/>
                        <a:t>33</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55</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36</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28</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lnL w="9425" cap="flat" cmpd="sng">
                      <a:solidFill>
                        <a:srgbClr val="434343"/>
                      </a:solidFill>
                      <a:prstDash val="solid"/>
                      <a:round/>
                      <a:headEnd type="none" w="sm" len="sm"/>
                      <a:tailEnd type="none" w="sm" len="sm"/>
                    </a:lnL>
                    <a:lnR w="9425" cap="flat" cmpd="sng">
                      <a:solidFill>
                        <a:srgbClr val="434343"/>
                      </a:solidFill>
                      <a:prstDash val="solid"/>
                      <a:round/>
                      <a:headEnd type="none" w="sm" len="sm"/>
                      <a:tailEnd type="none" w="sm" len="sm"/>
                    </a:lnR>
                    <a:lnT w="9425" cap="flat" cmpd="sng">
                      <a:solidFill>
                        <a:srgbClr val="434343"/>
                      </a:solidFill>
                      <a:prstDash val="solid"/>
                      <a:round/>
                      <a:headEnd type="none" w="sm" len="sm"/>
                      <a:tailEnd type="none" w="sm" len="sm"/>
                    </a:lnT>
                    <a:lnB w="94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2"/>
          <p:cNvSpPr txBox="1">
            <a:spLocks noGrp="1"/>
          </p:cNvSpPr>
          <p:nvPr>
            <p:ph type="title"/>
          </p:nvPr>
        </p:nvSpPr>
        <p:spPr>
          <a:xfrm>
            <a:off x="561600" y="107150"/>
            <a:ext cx="8229600" cy="49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accent6"/>
                </a:solidFill>
                <a:highlight>
                  <a:srgbClr val="FFFFFF"/>
                </a:highlight>
              </a:rPr>
              <a:t>Family annual income * With prompt delivery, would you still prefer Online </a:t>
            </a:r>
            <a:endParaRPr sz="1800">
              <a:solidFill>
                <a:schemeClr val="accent6"/>
              </a:solidFill>
              <a:highlight>
                <a:srgbClr val="FFFFFF"/>
              </a:highlight>
            </a:endParaRPr>
          </a:p>
          <a:p>
            <a:pPr marL="0" lvl="0" indent="0" algn="ctr" rtl="0">
              <a:lnSpc>
                <a:spcPct val="115000"/>
              </a:lnSpc>
              <a:spcBef>
                <a:spcPts val="0"/>
              </a:spcBef>
              <a:spcAft>
                <a:spcPts val="0"/>
              </a:spcAft>
              <a:buNone/>
            </a:pPr>
            <a:r>
              <a:rPr lang="en" sz="1800">
                <a:solidFill>
                  <a:schemeClr val="accent6"/>
                </a:solidFill>
                <a:highlight>
                  <a:srgbClr val="FFFFFF"/>
                </a:highlight>
              </a:rPr>
              <a:t>    Grocery Shopping with a 10-20% increase in the total price? </a:t>
            </a:r>
            <a:endParaRPr sz="1800">
              <a:solidFill>
                <a:schemeClr val="accent6"/>
              </a:solidFill>
              <a:highlight>
                <a:srgbClr val="FFFFFF"/>
              </a:highlight>
            </a:endParaRPr>
          </a:p>
          <a:p>
            <a:pPr marL="457200" lvl="0" indent="0" algn="ctr" rtl="0">
              <a:lnSpc>
                <a:spcPct val="115000"/>
              </a:lnSpc>
              <a:spcBef>
                <a:spcPts val="0"/>
              </a:spcBef>
              <a:spcAft>
                <a:spcPts val="0"/>
              </a:spcAft>
              <a:buNone/>
            </a:pPr>
            <a:endParaRPr sz="1800">
              <a:solidFill>
                <a:schemeClr val="accent6"/>
              </a:solidFill>
            </a:endParaRPr>
          </a:p>
        </p:txBody>
      </p:sp>
      <p:sp>
        <p:nvSpPr>
          <p:cNvPr id="720" name="Google Shape;720;p72"/>
          <p:cNvSpPr txBox="1"/>
          <p:nvPr/>
        </p:nvSpPr>
        <p:spPr>
          <a:xfrm>
            <a:off x="1582188" y="3352525"/>
            <a:ext cx="6188400" cy="141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&gt; 0.05 i.e.,( 0.278 &gt; 0.05)</a:t>
            </a:r>
            <a:r>
              <a:rPr lang="en" sz="1200">
                <a:latin typeface="Fira Sans"/>
                <a:ea typeface="Fira Sans"/>
                <a:cs typeface="Fira Sans"/>
                <a:sym typeface="Fira Sans"/>
              </a:rPr>
              <a:t>. Therefore, we accept the Null Hypothesis and conclude that there is no association between the family income of people and their preference if they would still choose online grocery shopping with a 10-20% increase in the total price.</a:t>
            </a:r>
            <a:endParaRPr>
              <a:latin typeface="Roboto"/>
              <a:ea typeface="Roboto"/>
              <a:cs typeface="Roboto"/>
              <a:sym typeface="Roboto"/>
            </a:endParaRPr>
          </a:p>
        </p:txBody>
      </p:sp>
      <p:sp>
        <p:nvSpPr>
          <p:cNvPr id="721" name="Google Shape;721;p72"/>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2"/>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23" name="Google Shape;723;p72"/>
          <p:cNvGraphicFramePr/>
          <p:nvPr/>
        </p:nvGraphicFramePr>
        <p:xfrm>
          <a:off x="783025" y="1146950"/>
          <a:ext cx="7648375" cy="1981200"/>
        </p:xfrm>
        <a:graphic>
          <a:graphicData uri="http://schemas.openxmlformats.org/drawingml/2006/table">
            <a:tbl>
              <a:tblPr bandRow="1">
                <a:noFill/>
                <a:tableStyleId>{66377831-BD96-449F-B2DE-CDCEDBD622DC}</a:tableStyleId>
              </a:tblPr>
              <a:tblGrid>
                <a:gridCol w="1332675">
                  <a:extLst>
                    <a:ext uri="{9D8B030D-6E8A-4147-A177-3AD203B41FA5}">
                      <a16:colId xmlns:a16="http://schemas.microsoft.com/office/drawing/2014/main" val="20000"/>
                    </a:ext>
                  </a:extLst>
                </a:gridCol>
                <a:gridCol w="1514500">
                  <a:extLst>
                    <a:ext uri="{9D8B030D-6E8A-4147-A177-3AD203B41FA5}">
                      <a16:colId xmlns:a16="http://schemas.microsoft.com/office/drawing/2014/main" val="20001"/>
                    </a:ext>
                  </a:extLst>
                </a:gridCol>
                <a:gridCol w="941800">
                  <a:extLst>
                    <a:ext uri="{9D8B030D-6E8A-4147-A177-3AD203B41FA5}">
                      <a16:colId xmlns:a16="http://schemas.microsoft.com/office/drawing/2014/main" val="20002"/>
                    </a:ext>
                  </a:extLst>
                </a:gridCol>
                <a:gridCol w="971525">
                  <a:extLst>
                    <a:ext uri="{9D8B030D-6E8A-4147-A177-3AD203B41FA5}">
                      <a16:colId xmlns:a16="http://schemas.microsoft.com/office/drawing/2014/main" val="20003"/>
                    </a:ext>
                  </a:extLst>
                </a:gridCol>
                <a:gridCol w="900425">
                  <a:extLst>
                    <a:ext uri="{9D8B030D-6E8A-4147-A177-3AD203B41FA5}">
                      <a16:colId xmlns:a16="http://schemas.microsoft.com/office/drawing/2014/main" val="20004"/>
                    </a:ext>
                  </a:extLst>
                </a:gridCol>
                <a:gridCol w="920675">
                  <a:extLst>
                    <a:ext uri="{9D8B030D-6E8A-4147-A177-3AD203B41FA5}">
                      <a16:colId xmlns:a16="http://schemas.microsoft.com/office/drawing/2014/main" val="20005"/>
                    </a:ext>
                  </a:extLst>
                </a:gridCol>
                <a:gridCol w="1066775">
                  <a:extLst>
                    <a:ext uri="{9D8B030D-6E8A-4147-A177-3AD203B41FA5}">
                      <a16:colId xmlns:a16="http://schemas.microsoft.com/office/drawing/2014/main" val="20006"/>
                    </a:ext>
                  </a:extLst>
                </a:gridCol>
              </a:tblGrid>
              <a:tr h="200025">
                <a:tc gridSpan="7">
                  <a:txBody>
                    <a:bodyPr/>
                    <a:lstStyle/>
                    <a:p>
                      <a:pPr marL="0" lvl="0" indent="0" algn="ctr" rtl="0">
                        <a:spcBef>
                          <a:spcPts val="0"/>
                        </a:spcBef>
                        <a:spcAft>
                          <a:spcPts val="0"/>
                        </a:spcAft>
                        <a:buNone/>
                      </a:pPr>
                      <a:r>
                        <a:rPr lang="en" sz="1100" b="1">
                          <a:solidFill>
                            <a:srgbClr val="FFFFFF"/>
                          </a:solidFill>
                        </a:rPr>
                        <a:t>Family annual income * With prompt delivery, would you still prefer Online Grocery Shopping with a 10-20% increase in the total price? </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rowSpan="2" gridSpan="2">
                  <a:txBody>
                    <a:bodyPr/>
                    <a:lstStyle/>
                    <a:p>
                      <a:pPr marL="0" lvl="0" indent="0" algn="ctr" rtl="0">
                        <a:spcBef>
                          <a:spcPts val="0"/>
                        </a:spcBef>
                        <a:spcAft>
                          <a:spcPts val="0"/>
                        </a:spcAft>
                        <a:buNone/>
                      </a:pP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4">
                  <a:txBody>
                    <a:bodyPr/>
                    <a:lstStyle/>
                    <a:p>
                      <a:pPr marL="0" lvl="0" indent="0" algn="ctr" rtl="0">
                        <a:spcBef>
                          <a:spcPts val="0"/>
                        </a:spcBef>
                        <a:spcAft>
                          <a:spcPts val="0"/>
                        </a:spcAft>
                        <a:buNone/>
                      </a:pPr>
                      <a:r>
                        <a:rPr lang="en" sz="1100"/>
                        <a:t>With prompt delivery, would you still prefer Online Grocery Shopping with a 10-20% increase in the total price?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r" rtl="0">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00025">
                <a:tc gridSpan="2" vMerge="1">
                  <a:txBody>
                    <a:bodyPr/>
                    <a:lstStyle/>
                    <a:p>
                      <a:endParaRPr lang="en-US"/>
                    </a:p>
                  </a:txBody>
                  <a:tcPr/>
                </a:tc>
                <a:tc hMerge="1" vMerge="1">
                  <a:txBody>
                    <a:bodyPr/>
                    <a:lstStyle/>
                    <a:p>
                      <a:endParaRPr lang="en-US"/>
                    </a:p>
                  </a:txBody>
                  <a:tcPr/>
                </a:tc>
                <a:tc>
                  <a:txBody>
                    <a:bodyPr/>
                    <a:lstStyle/>
                    <a:p>
                      <a:pPr marL="0" lvl="0" indent="0" algn="r" rtl="0">
                        <a:spcBef>
                          <a:spcPts val="0"/>
                        </a:spcBef>
                        <a:spcAft>
                          <a:spcPts val="0"/>
                        </a:spcAft>
                        <a:buNone/>
                      </a:pPr>
                      <a:r>
                        <a:rPr lang="en" sz="1100"/>
                        <a:t>Yes</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Maybe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Can't say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No</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0025">
                <a:tc rowSpan="4">
                  <a:txBody>
                    <a:bodyPr/>
                    <a:lstStyle/>
                    <a:p>
                      <a:pPr marL="0" lvl="0" indent="0" algn="l" rtl="0">
                        <a:spcBef>
                          <a:spcPts val="0"/>
                        </a:spcBef>
                        <a:spcAft>
                          <a:spcPts val="0"/>
                        </a:spcAft>
                        <a:buNone/>
                      </a:pPr>
                      <a:r>
                        <a:rPr lang="en" sz="1100"/>
                        <a:t>Family annual income</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Upto 3,00,000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68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vMerge="1">
                  <a:txBody>
                    <a:bodyPr/>
                    <a:lstStyle/>
                    <a:p>
                      <a:endParaRPr lang="en-US"/>
                    </a:p>
                  </a:txBody>
                  <a:tcPr/>
                </a:tc>
                <a:tc>
                  <a:txBody>
                    <a:bodyPr/>
                    <a:lstStyle/>
                    <a:p>
                      <a:pPr marL="0" lvl="0" indent="0" algn="l" rtl="0">
                        <a:spcBef>
                          <a:spcPts val="0"/>
                        </a:spcBef>
                        <a:spcAft>
                          <a:spcPts val="0"/>
                        </a:spcAft>
                        <a:buNone/>
                      </a:pPr>
                      <a:r>
                        <a:rPr lang="en" sz="1100"/>
                        <a:t>3,00,000 to 5,00,000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vMerge="1">
                  <a:txBody>
                    <a:bodyPr/>
                    <a:lstStyle/>
                    <a:p>
                      <a:endParaRPr lang="en-US"/>
                    </a:p>
                  </a:txBody>
                  <a:tcPr/>
                </a:tc>
                <a:tc>
                  <a:txBody>
                    <a:bodyPr/>
                    <a:lstStyle/>
                    <a:p>
                      <a:pPr marL="0" lvl="0" indent="0" algn="l" rtl="0">
                        <a:spcBef>
                          <a:spcPts val="0"/>
                        </a:spcBef>
                        <a:spcAft>
                          <a:spcPts val="0"/>
                        </a:spcAft>
                        <a:buNone/>
                      </a:pPr>
                      <a:r>
                        <a:rPr lang="en" sz="1100"/>
                        <a:t>5,00,000 to 10,00,000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vMerge="1">
                  <a:txBody>
                    <a:bodyPr/>
                    <a:lstStyle/>
                    <a:p>
                      <a:endParaRPr lang="en-US"/>
                    </a:p>
                  </a:txBody>
                  <a:tcPr/>
                </a:tc>
                <a:tc>
                  <a:txBody>
                    <a:bodyPr/>
                    <a:lstStyle/>
                    <a:p>
                      <a:pPr marL="0" lvl="0" indent="0" algn="l" rtl="0">
                        <a:spcBef>
                          <a:spcPts val="0"/>
                        </a:spcBef>
                        <a:spcAft>
                          <a:spcPts val="0"/>
                        </a:spcAft>
                        <a:buNone/>
                      </a:pPr>
                      <a:r>
                        <a:rPr lang="en" sz="1100"/>
                        <a:t>10,00,000 and above</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37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gridSpan="2">
                  <a:txBody>
                    <a:bodyPr/>
                    <a:lstStyle/>
                    <a:p>
                      <a:pPr marL="0" lvl="0" indent="0" algn="l" rtl="0">
                        <a:spcBef>
                          <a:spcPts val="0"/>
                        </a:spcBef>
                        <a:spcAft>
                          <a:spcPts val="0"/>
                        </a:spcAft>
                        <a:buNone/>
                      </a:pPr>
                      <a:r>
                        <a:rPr lang="en" sz="1100"/>
                        <a:t>Total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15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97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3"/>
          <p:cNvSpPr txBox="1">
            <a:spLocks noGrp="1"/>
          </p:cNvSpPr>
          <p:nvPr>
            <p:ph type="title"/>
          </p:nvPr>
        </p:nvSpPr>
        <p:spPr>
          <a:xfrm>
            <a:off x="457200" y="89350"/>
            <a:ext cx="8229600" cy="7803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accent6"/>
                </a:solidFill>
              </a:rPr>
              <a:t>Occupation * Select an appropriate option that fits best for your grocery </a:t>
            </a:r>
            <a:endParaRPr sz="1800">
              <a:solidFill>
                <a:schemeClr val="accent6"/>
              </a:solidFill>
            </a:endParaRPr>
          </a:p>
          <a:p>
            <a:pPr marL="0" lvl="0" indent="0" algn="ctr" rtl="0">
              <a:lnSpc>
                <a:spcPct val="115000"/>
              </a:lnSpc>
              <a:spcBef>
                <a:spcPts val="0"/>
              </a:spcBef>
              <a:spcAft>
                <a:spcPts val="0"/>
              </a:spcAft>
              <a:buNone/>
            </a:pPr>
            <a:r>
              <a:rPr lang="en" sz="1800">
                <a:solidFill>
                  <a:schemeClr val="accent6"/>
                </a:solidFill>
              </a:rPr>
              <a:t>    buying preference before the pandemic.</a:t>
            </a:r>
            <a:endParaRPr sz="1800">
              <a:solidFill>
                <a:schemeClr val="accent6"/>
              </a:solidFill>
            </a:endParaRPr>
          </a:p>
        </p:txBody>
      </p:sp>
      <p:sp>
        <p:nvSpPr>
          <p:cNvPr id="729" name="Google Shape;729;p73"/>
          <p:cNvSpPr txBox="1"/>
          <p:nvPr/>
        </p:nvSpPr>
        <p:spPr>
          <a:xfrm>
            <a:off x="1286075" y="3715525"/>
            <a:ext cx="7237200" cy="120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&gt; 0.05 i.e., ( 0.317 &gt; 0.05)</a:t>
            </a:r>
            <a:r>
              <a:rPr lang="en" sz="1200">
                <a:latin typeface="Fira Sans"/>
                <a:ea typeface="Fira Sans"/>
                <a:cs typeface="Fira Sans"/>
                <a:sym typeface="Fira Sans"/>
              </a:rPr>
              <a:t>. Therefore, we accept the Null Hypothesis and conclude that there is no association between a consumer’s occupation and the amount of grocery they bought online before the onset of the COVID-19 pandemic.</a:t>
            </a:r>
            <a:endParaRPr>
              <a:latin typeface="Roboto"/>
              <a:ea typeface="Roboto"/>
              <a:cs typeface="Roboto"/>
              <a:sym typeface="Roboto"/>
            </a:endParaRPr>
          </a:p>
        </p:txBody>
      </p:sp>
      <p:sp>
        <p:nvSpPr>
          <p:cNvPr id="730" name="Google Shape;730;p73"/>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3"/>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2" name="Google Shape;732;p73"/>
          <p:cNvGraphicFramePr/>
          <p:nvPr/>
        </p:nvGraphicFramePr>
        <p:xfrm>
          <a:off x="829513" y="869650"/>
          <a:ext cx="7693750" cy="2846030"/>
        </p:xfrm>
        <a:graphic>
          <a:graphicData uri="http://schemas.openxmlformats.org/drawingml/2006/table">
            <a:tbl>
              <a:tblPr bandRow="1">
                <a:noFill/>
                <a:tableStyleId>{13E31A86-0FC8-4BB8-8DFF-2F8CC3646D8F}</a:tableStyleId>
              </a:tblPr>
              <a:tblGrid>
                <a:gridCol w="990500">
                  <a:extLst>
                    <a:ext uri="{9D8B030D-6E8A-4147-A177-3AD203B41FA5}">
                      <a16:colId xmlns:a16="http://schemas.microsoft.com/office/drawing/2014/main" val="20000"/>
                    </a:ext>
                  </a:extLst>
                </a:gridCol>
                <a:gridCol w="1181550">
                  <a:extLst>
                    <a:ext uri="{9D8B030D-6E8A-4147-A177-3AD203B41FA5}">
                      <a16:colId xmlns:a16="http://schemas.microsoft.com/office/drawing/2014/main" val="20001"/>
                    </a:ext>
                  </a:extLst>
                </a:gridCol>
                <a:gridCol w="1037300">
                  <a:extLst>
                    <a:ext uri="{9D8B030D-6E8A-4147-A177-3AD203B41FA5}">
                      <a16:colId xmlns:a16="http://schemas.microsoft.com/office/drawing/2014/main" val="20002"/>
                    </a:ext>
                  </a:extLst>
                </a:gridCol>
                <a:gridCol w="1060000">
                  <a:extLst>
                    <a:ext uri="{9D8B030D-6E8A-4147-A177-3AD203B41FA5}">
                      <a16:colId xmlns:a16="http://schemas.microsoft.com/office/drawing/2014/main" val="20003"/>
                    </a:ext>
                  </a:extLst>
                </a:gridCol>
                <a:gridCol w="1145675">
                  <a:extLst>
                    <a:ext uri="{9D8B030D-6E8A-4147-A177-3AD203B41FA5}">
                      <a16:colId xmlns:a16="http://schemas.microsoft.com/office/drawing/2014/main" val="20004"/>
                    </a:ext>
                  </a:extLst>
                </a:gridCol>
                <a:gridCol w="1445500">
                  <a:extLst>
                    <a:ext uri="{9D8B030D-6E8A-4147-A177-3AD203B41FA5}">
                      <a16:colId xmlns:a16="http://schemas.microsoft.com/office/drawing/2014/main" val="20005"/>
                    </a:ext>
                  </a:extLst>
                </a:gridCol>
                <a:gridCol w="833225">
                  <a:extLst>
                    <a:ext uri="{9D8B030D-6E8A-4147-A177-3AD203B41FA5}">
                      <a16:colId xmlns:a16="http://schemas.microsoft.com/office/drawing/2014/main" val="20006"/>
                    </a:ext>
                  </a:extLst>
                </a:gridCol>
              </a:tblGrid>
              <a:tr h="337000">
                <a:tc gridSpan="7">
                  <a:txBody>
                    <a:bodyPr/>
                    <a:lstStyle/>
                    <a:p>
                      <a:pPr marL="0" lvl="0" indent="0" algn="ctr" rtl="0">
                        <a:spcBef>
                          <a:spcPts val="0"/>
                        </a:spcBef>
                        <a:spcAft>
                          <a:spcPts val="0"/>
                        </a:spcAft>
                        <a:buNone/>
                      </a:pPr>
                      <a:r>
                        <a:rPr lang="en" sz="1100" b="1">
                          <a:solidFill>
                            <a:srgbClr val="FFFFFF"/>
                          </a:solidFill>
                        </a:rPr>
                        <a:t>Occupation * Select an appropriate option that fits best for your grocery buying preference before the pandemic.</a:t>
                      </a: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1050">
                <a:tc rowSpan="2" gridSpan="2">
                  <a:txBody>
                    <a:bodyPr/>
                    <a:lstStyle/>
                    <a:p>
                      <a:pPr marL="0" lvl="0" indent="0" algn="just" rtl="0">
                        <a:lnSpc>
                          <a:spcPct val="115000"/>
                        </a:lnSpc>
                        <a:spcBef>
                          <a:spcPts val="0"/>
                        </a:spcBef>
                        <a:spcAft>
                          <a:spcPts val="0"/>
                        </a:spcAft>
                        <a:buNone/>
                      </a:pPr>
                      <a:endParaRPr sz="1100" b="1">
                        <a:solidFill>
                          <a:srgbClr val="FFFFFF"/>
                        </a:solidFill>
                      </a:endParaRPr>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4">
                  <a:txBody>
                    <a:bodyPr/>
                    <a:lstStyle/>
                    <a:p>
                      <a:pPr marL="0" lvl="0" indent="0" algn="ctr" rtl="0">
                        <a:spcBef>
                          <a:spcPts val="0"/>
                        </a:spcBef>
                        <a:spcAft>
                          <a:spcPts val="0"/>
                        </a:spcAft>
                        <a:buNone/>
                      </a:pPr>
                      <a:r>
                        <a:rPr lang="en" sz="1100"/>
                        <a:t>Select an appropriate option that fits best for your grocery buying preference before the pandemic.</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spcBef>
                          <a:spcPts val="0"/>
                        </a:spcBef>
                        <a:spcAft>
                          <a:spcPts val="0"/>
                        </a:spcAft>
                        <a:buNone/>
                      </a:pPr>
                      <a:r>
                        <a:rPr lang="en" sz="1100"/>
                        <a:t>Total</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24950">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100"/>
                        <a:t>I do all, or almost all, of my grocery shopping online.</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I do most of my grocery shopping online (more than half)</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I do a small amount of my grocery shopping online (less than one-quarter)</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t>I do almost none of my grocery shopping online (shopping online once or twice in the past year)</a:t>
                      </a:r>
                      <a:endParaRPr sz="1100"/>
                    </a:p>
                  </a:txBody>
                  <a:tcPr marL="28575" marR="28575" marT="19050" marB="19050" anchor="b">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193075">
                <a:tc rowSpan="5">
                  <a:txBody>
                    <a:bodyPr/>
                    <a:lstStyle/>
                    <a:p>
                      <a:pPr marL="0" lvl="0" indent="0" algn="just" rtl="0">
                        <a:spcBef>
                          <a:spcPts val="0"/>
                        </a:spcBef>
                        <a:spcAft>
                          <a:spcPts val="0"/>
                        </a:spcAft>
                        <a:buNone/>
                      </a:pPr>
                      <a:r>
                        <a:rPr lang="en" sz="1100"/>
                        <a:t>Occupation</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just" rtl="0">
                        <a:spcBef>
                          <a:spcPts val="0"/>
                        </a:spcBef>
                        <a:spcAft>
                          <a:spcPts val="0"/>
                        </a:spcAft>
                        <a:buNone/>
                      </a:pPr>
                      <a:r>
                        <a:rPr lang="en" sz="1100"/>
                        <a:t>Student</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34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107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3075">
                <a:tc vMerge="1">
                  <a:txBody>
                    <a:bodyPr/>
                    <a:lstStyle/>
                    <a:p>
                      <a:endParaRPr lang="en-US"/>
                    </a:p>
                  </a:txBody>
                  <a:tcPr/>
                </a:tc>
                <a:tc>
                  <a:txBody>
                    <a:bodyPr/>
                    <a:lstStyle/>
                    <a:p>
                      <a:pPr marL="0" lvl="0" indent="0" algn="just" rtl="0">
                        <a:spcBef>
                          <a:spcPts val="0"/>
                        </a:spcBef>
                        <a:spcAft>
                          <a:spcPts val="0"/>
                        </a:spcAft>
                        <a:buNone/>
                      </a:pPr>
                      <a:r>
                        <a:rPr lang="en" sz="1100"/>
                        <a:t>Employee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6</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18</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45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0650">
                <a:tc vMerge="1">
                  <a:txBody>
                    <a:bodyPr/>
                    <a:lstStyle/>
                    <a:p>
                      <a:endParaRPr lang="en-US"/>
                    </a:p>
                  </a:txBody>
                  <a:tcPr/>
                </a:tc>
                <a:tc>
                  <a:txBody>
                    <a:bodyPr/>
                    <a:lstStyle/>
                    <a:p>
                      <a:pPr marL="0" lvl="0" indent="0" algn="just" rtl="0">
                        <a:spcBef>
                          <a:spcPts val="0"/>
                        </a:spcBef>
                        <a:spcAft>
                          <a:spcPts val="0"/>
                        </a:spcAft>
                        <a:buNone/>
                      </a:pPr>
                      <a:r>
                        <a:rPr lang="en" sz="1100"/>
                        <a:t>Self employed</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3</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22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93075">
                <a:tc vMerge="1">
                  <a:txBody>
                    <a:bodyPr/>
                    <a:lstStyle/>
                    <a:p>
                      <a:endParaRPr lang="en-US"/>
                    </a:p>
                  </a:txBody>
                  <a:tcPr/>
                </a:tc>
                <a:tc>
                  <a:txBody>
                    <a:bodyPr/>
                    <a:lstStyle/>
                    <a:p>
                      <a:pPr marL="0" lvl="0" indent="0" algn="just" rtl="0">
                        <a:spcBef>
                          <a:spcPts val="0"/>
                        </a:spcBef>
                        <a:spcAft>
                          <a:spcPts val="0"/>
                        </a:spcAft>
                        <a:buNone/>
                      </a:pPr>
                      <a:r>
                        <a:rPr lang="en" sz="1100"/>
                        <a:t>House wife</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4</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17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93075">
                <a:tc vMerge="1">
                  <a:txBody>
                    <a:bodyPr/>
                    <a:lstStyle/>
                    <a:p>
                      <a:endParaRPr lang="en-US"/>
                    </a:p>
                  </a:txBody>
                  <a:tcPr/>
                </a:tc>
                <a:tc>
                  <a:txBody>
                    <a:bodyPr/>
                    <a:lstStyle/>
                    <a:p>
                      <a:pPr marL="0" lvl="0" indent="0" algn="just" rtl="0">
                        <a:spcBef>
                          <a:spcPts val="0"/>
                        </a:spcBef>
                        <a:spcAft>
                          <a:spcPts val="0"/>
                        </a:spcAft>
                        <a:buNone/>
                      </a:pPr>
                      <a:r>
                        <a:rPr lang="en" sz="1100"/>
                        <a:t>Retired</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85BADE"/>
                    </a:solidFill>
                  </a:tcPr>
                </a:tc>
                <a:tc>
                  <a:txBody>
                    <a:bodyPr/>
                    <a:lstStyle/>
                    <a:p>
                      <a:pPr marL="0" lvl="0" indent="0" algn="r" rtl="0">
                        <a:spcBef>
                          <a:spcPts val="0"/>
                        </a:spcBef>
                        <a:spcAft>
                          <a:spcPts val="0"/>
                        </a:spcAft>
                        <a:buNone/>
                      </a:pPr>
                      <a:r>
                        <a:rPr lang="en" sz="1100"/>
                        <a:t>9</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93075">
                <a:tc gridSpan="2">
                  <a:txBody>
                    <a:bodyPr/>
                    <a:lstStyle/>
                    <a:p>
                      <a:pPr marL="0" lvl="0" indent="0" algn="just" rtl="0">
                        <a:spcBef>
                          <a:spcPts val="0"/>
                        </a:spcBef>
                        <a:spcAft>
                          <a:spcPts val="0"/>
                        </a:spcAft>
                        <a:buNone/>
                      </a:pPr>
                      <a:r>
                        <a:rPr lang="en" sz="1100"/>
                        <a:t>Total</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spcBef>
                          <a:spcPts val="0"/>
                        </a:spcBef>
                        <a:spcAft>
                          <a:spcPts val="0"/>
                        </a:spcAft>
                        <a:buNone/>
                      </a:pPr>
                      <a:r>
                        <a:rPr lang="en" sz="1100"/>
                        <a:t>21</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82</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75</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100"/>
                        <a:t>200</a:t>
                      </a:r>
                      <a:endParaRPr sz="1100"/>
                    </a:p>
                  </a:txBody>
                  <a:tcPr marL="28575" marR="28575" marT="19050" marB="19050">
                    <a:lnL w="6350" cap="flat" cmpd="sng">
                      <a:solidFill>
                        <a:srgbClr val="434343"/>
                      </a:solidFill>
                      <a:prstDash val="solid"/>
                      <a:round/>
                      <a:headEnd type="none" w="sm" len="sm"/>
                      <a:tailEnd type="none" w="sm" len="sm"/>
                    </a:lnL>
                    <a:lnR w="6350" cap="flat" cmpd="sng">
                      <a:solidFill>
                        <a:srgbClr val="434343"/>
                      </a:solidFill>
                      <a:prstDash val="solid"/>
                      <a:round/>
                      <a:headEnd type="none" w="sm" len="sm"/>
                      <a:tailEnd type="none" w="sm" len="sm"/>
                    </a:lnR>
                    <a:lnT w="6350" cap="flat" cmpd="sng">
                      <a:solidFill>
                        <a:srgbClr val="434343"/>
                      </a:solidFill>
                      <a:prstDash val="solid"/>
                      <a:round/>
                      <a:headEnd type="none" w="sm" len="sm"/>
                      <a:tailEnd type="none" w="sm" len="sm"/>
                    </a:lnT>
                    <a:lnB w="6350"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4"/>
          <p:cNvSpPr txBox="1">
            <a:spLocks noGrp="1"/>
          </p:cNvSpPr>
          <p:nvPr>
            <p:ph type="title"/>
          </p:nvPr>
        </p:nvSpPr>
        <p:spPr>
          <a:xfrm>
            <a:off x="561600" y="40700"/>
            <a:ext cx="8229600" cy="7473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a:solidFill>
                  <a:schemeClr val="accent6"/>
                </a:solidFill>
                <a:highlight>
                  <a:srgbClr val="FFFFFF"/>
                </a:highlight>
              </a:rPr>
              <a:t>Occupation * Select an appropriate option that fits best for your grocery </a:t>
            </a:r>
            <a:endParaRPr sz="1700">
              <a:solidFill>
                <a:schemeClr val="accent6"/>
              </a:solidFill>
              <a:highlight>
                <a:srgbClr val="FFFFFF"/>
              </a:highlight>
            </a:endParaRPr>
          </a:p>
          <a:p>
            <a:pPr marL="0" lvl="0" indent="0" algn="ctr" rtl="0">
              <a:lnSpc>
                <a:spcPct val="115000"/>
              </a:lnSpc>
              <a:spcBef>
                <a:spcPts val="0"/>
              </a:spcBef>
              <a:spcAft>
                <a:spcPts val="0"/>
              </a:spcAft>
              <a:buNone/>
            </a:pPr>
            <a:r>
              <a:rPr lang="en" sz="1700">
                <a:solidFill>
                  <a:schemeClr val="accent6"/>
                </a:solidFill>
                <a:highlight>
                  <a:srgbClr val="FFFFFF"/>
                </a:highlight>
              </a:rPr>
              <a:t>      buying preference during the pandemic. </a:t>
            </a:r>
            <a:endParaRPr sz="1700">
              <a:solidFill>
                <a:schemeClr val="accent6"/>
              </a:solidFill>
              <a:highlight>
                <a:srgbClr val="FFFFFF"/>
              </a:highlight>
            </a:endParaRPr>
          </a:p>
        </p:txBody>
      </p:sp>
      <p:sp>
        <p:nvSpPr>
          <p:cNvPr id="738" name="Google Shape;738;p74"/>
          <p:cNvSpPr txBox="1"/>
          <p:nvPr/>
        </p:nvSpPr>
        <p:spPr>
          <a:xfrm>
            <a:off x="1198550" y="3910800"/>
            <a:ext cx="72996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&gt; 0.05 i.e., ( 0.278 &gt; 0.05)</a:t>
            </a:r>
            <a:r>
              <a:rPr lang="en" sz="1200">
                <a:latin typeface="Fira Sans"/>
                <a:ea typeface="Fira Sans"/>
                <a:cs typeface="Fira Sans"/>
                <a:sym typeface="Fira Sans"/>
              </a:rPr>
              <a:t>. Therefore, we accept the Null Hypothesis and conclude that there is no association between a consumer's occupation and the amount of grocery they purchase online during the pandemic.</a:t>
            </a:r>
            <a:endParaRPr>
              <a:latin typeface="Roboto"/>
              <a:ea typeface="Roboto"/>
              <a:cs typeface="Roboto"/>
              <a:sym typeface="Roboto"/>
            </a:endParaRPr>
          </a:p>
        </p:txBody>
      </p:sp>
      <p:sp>
        <p:nvSpPr>
          <p:cNvPr id="739" name="Google Shape;739;p74"/>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4"/>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41" name="Google Shape;741;p74"/>
          <p:cNvGraphicFramePr/>
          <p:nvPr/>
        </p:nvGraphicFramePr>
        <p:xfrm>
          <a:off x="915225" y="788000"/>
          <a:ext cx="7582925" cy="3106247"/>
        </p:xfrm>
        <a:graphic>
          <a:graphicData uri="http://schemas.openxmlformats.org/drawingml/2006/table">
            <a:tbl>
              <a:tblPr>
                <a:noFill/>
                <a:tableStyleId>{E966642F-DB46-452C-B038-6476CD2300B7}</a:tableStyleId>
              </a:tblPr>
              <a:tblGrid>
                <a:gridCol w="966500">
                  <a:extLst>
                    <a:ext uri="{9D8B030D-6E8A-4147-A177-3AD203B41FA5}">
                      <a16:colId xmlns:a16="http://schemas.microsoft.com/office/drawing/2014/main" val="20000"/>
                    </a:ext>
                  </a:extLst>
                </a:gridCol>
                <a:gridCol w="1010125">
                  <a:extLst>
                    <a:ext uri="{9D8B030D-6E8A-4147-A177-3AD203B41FA5}">
                      <a16:colId xmlns:a16="http://schemas.microsoft.com/office/drawing/2014/main" val="20001"/>
                    </a:ext>
                  </a:extLst>
                </a:gridCol>
                <a:gridCol w="955650">
                  <a:extLst>
                    <a:ext uri="{9D8B030D-6E8A-4147-A177-3AD203B41FA5}">
                      <a16:colId xmlns:a16="http://schemas.microsoft.com/office/drawing/2014/main" val="20002"/>
                    </a:ext>
                  </a:extLst>
                </a:gridCol>
                <a:gridCol w="901100">
                  <a:extLst>
                    <a:ext uri="{9D8B030D-6E8A-4147-A177-3AD203B41FA5}">
                      <a16:colId xmlns:a16="http://schemas.microsoft.com/office/drawing/2014/main" val="20003"/>
                    </a:ext>
                  </a:extLst>
                </a:gridCol>
                <a:gridCol w="1347950">
                  <a:extLst>
                    <a:ext uri="{9D8B030D-6E8A-4147-A177-3AD203B41FA5}">
                      <a16:colId xmlns:a16="http://schemas.microsoft.com/office/drawing/2014/main" val="20004"/>
                    </a:ext>
                  </a:extLst>
                </a:gridCol>
                <a:gridCol w="1358800">
                  <a:extLst>
                    <a:ext uri="{9D8B030D-6E8A-4147-A177-3AD203B41FA5}">
                      <a16:colId xmlns:a16="http://schemas.microsoft.com/office/drawing/2014/main" val="20005"/>
                    </a:ext>
                  </a:extLst>
                </a:gridCol>
                <a:gridCol w="1042800">
                  <a:extLst>
                    <a:ext uri="{9D8B030D-6E8A-4147-A177-3AD203B41FA5}">
                      <a16:colId xmlns:a16="http://schemas.microsoft.com/office/drawing/2014/main" val="20006"/>
                    </a:ext>
                  </a:extLst>
                </a:gridCol>
              </a:tblGrid>
              <a:tr h="297525">
                <a:tc gridSpan="7">
                  <a:txBody>
                    <a:bodyPr/>
                    <a:lstStyle/>
                    <a:p>
                      <a:pPr marL="0" lvl="0" indent="0" algn="ctr" rtl="0">
                        <a:lnSpc>
                          <a:spcPct val="115000"/>
                        </a:lnSpc>
                        <a:spcBef>
                          <a:spcPts val="0"/>
                        </a:spcBef>
                        <a:spcAft>
                          <a:spcPts val="0"/>
                        </a:spcAft>
                        <a:buNone/>
                      </a:pPr>
                      <a:r>
                        <a:rPr lang="en" sz="1100" b="1">
                          <a:solidFill>
                            <a:srgbClr val="FFFFFF"/>
                          </a:solidFill>
                        </a:rPr>
                        <a:t>Occupation * Select an appropriate option that fits best for your grocery buying preference during the pandemic.</a:t>
                      </a:r>
                      <a:endParaRPr sz="1100" b="1">
                        <a:solidFill>
                          <a:srgbClr val="FFFFFF"/>
                        </a:solidFill>
                      </a:endParaRPr>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2300">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rowSpan="2"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100"/>
                        <a:t>Select an appropriate option that fits best for your grocery buying preference during the pandemic.</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9359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I do all, or almost all, of my grocery shopping online.</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I do most of my grocery shopping online (more than half)</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I do a small amount of my grocery shopping online (less than one-quarter)</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I do almost none of my grocery shopping online (shopping online once or twice in the past year)</a:t>
                      </a:r>
                      <a:endParaRPr sz="1100"/>
                    </a:p>
                  </a:txBody>
                  <a:tcPr marL="28575" marR="28575" marT="19050" marB="19050" anchor="b">
                    <a:lnL w="9525" cap="flat" cmpd="sng">
                      <a:solidFill>
                        <a:srgbClr val="233A44"/>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21725">
                <a:tc rowSpan="5">
                  <a:txBody>
                    <a:bodyPr/>
                    <a:lstStyle/>
                    <a:p>
                      <a:pPr marL="0" lvl="0" indent="0" algn="l" rtl="0">
                        <a:lnSpc>
                          <a:spcPct val="115000"/>
                        </a:lnSpc>
                        <a:spcBef>
                          <a:spcPts val="0"/>
                        </a:spcBef>
                        <a:spcAft>
                          <a:spcPts val="0"/>
                        </a:spcAft>
                        <a:buNone/>
                      </a:pPr>
                      <a:r>
                        <a:rPr lang="en" sz="1100"/>
                        <a:t>Occupation</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Student</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25</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31</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28</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23</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107</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17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Employee</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45</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321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Self employed</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22</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17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House wife</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8</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17</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17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Retired</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0</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1725">
                <a:tc gridSpan="2">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 sz="1100"/>
                        <a:t>49</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51</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54</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46</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lnL w="9525" cap="flat" cmpd="sng">
                      <a:solidFill>
                        <a:srgbClr val="233A44"/>
                      </a:solidFill>
                      <a:prstDash val="solid"/>
                      <a:round/>
                      <a:headEnd type="none" w="sm" len="sm"/>
                      <a:tailEnd type="none" w="sm" len="sm"/>
                    </a:lnL>
                    <a:lnR w="9525" cap="flat" cmpd="sng">
                      <a:solidFill>
                        <a:srgbClr val="233A44"/>
                      </a:solidFill>
                      <a:prstDash val="solid"/>
                      <a:round/>
                      <a:headEnd type="none" w="sm" len="sm"/>
                      <a:tailEnd type="none" w="sm" len="sm"/>
                    </a:lnR>
                    <a:lnT w="9525" cap="flat" cmpd="sng">
                      <a:solidFill>
                        <a:srgbClr val="233A44"/>
                      </a:solidFill>
                      <a:prstDash val="solid"/>
                      <a:round/>
                      <a:headEnd type="none" w="sm" len="sm"/>
                      <a:tailEnd type="none" w="sm" len="sm"/>
                    </a:lnT>
                    <a:lnB w="9525" cap="flat" cmpd="sng">
                      <a:solidFill>
                        <a:srgbClr val="233A44"/>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5"/>
          <p:cNvSpPr txBox="1">
            <a:spLocks noGrp="1"/>
          </p:cNvSpPr>
          <p:nvPr>
            <p:ph type="title"/>
          </p:nvPr>
        </p:nvSpPr>
        <p:spPr>
          <a:xfrm>
            <a:off x="161400" y="165950"/>
            <a:ext cx="88212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highlight>
                  <a:srgbClr val="FFFFFF"/>
                </a:highlight>
              </a:rPr>
              <a:t>Family annual income * How likely are you to purchase groceries online post-pandemic?  </a:t>
            </a:r>
            <a:endParaRPr sz="1800">
              <a:solidFill>
                <a:schemeClr val="accent6"/>
              </a:solidFill>
            </a:endParaRPr>
          </a:p>
        </p:txBody>
      </p:sp>
      <p:sp>
        <p:nvSpPr>
          <p:cNvPr id="747" name="Google Shape;747;p75"/>
          <p:cNvSpPr txBox="1"/>
          <p:nvPr/>
        </p:nvSpPr>
        <p:spPr>
          <a:xfrm>
            <a:off x="1638325" y="3335575"/>
            <a:ext cx="6188400" cy="141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&gt; 0.05 i.e., (0.524 &gt; 0.05)</a:t>
            </a:r>
            <a:r>
              <a:rPr lang="en" sz="1200">
                <a:highlight>
                  <a:srgbClr val="FFFFFF"/>
                </a:highlight>
                <a:latin typeface="Fira Sans"/>
                <a:ea typeface="Fira Sans"/>
                <a:cs typeface="Fira Sans"/>
                <a:sym typeface="Fira Sans"/>
              </a:rPr>
              <a:t>.</a:t>
            </a: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Therefore, we accept the Null Hypothesis and conclude that there is no association between the annual family income of people and the likelihood of purchasing groceries online post-pandemic.</a:t>
            </a:r>
            <a:endParaRPr>
              <a:latin typeface="Roboto"/>
              <a:ea typeface="Roboto"/>
              <a:cs typeface="Roboto"/>
              <a:sym typeface="Roboto"/>
            </a:endParaRPr>
          </a:p>
        </p:txBody>
      </p:sp>
      <p:sp>
        <p:nvSpPr>
          <p:cNvPr id="748" name="Google Shape;748;p75"/>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5"/>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50" name="Google Shape;750;p75"/>
          <p:cNvGraphicFramePr/>
          <p:nvPr/>
        </p:nvGraphicFramePr>
        <p:xfrm>
          <a:off x="1204938" y="729788"/>
          <a:ext cx="6621775" cy="2375284"/>
        </p:xfrm>
        <a:graphic>
          <a:graphicData uri="http://schemas.openxmlformats.org/drawingml/2006/table">
            <a:tbl>
              <a:tblPr>
                <a:noFill/>
                <a:tableStyleId>{E966642F-DB46-452C-B038-6476CD2300B7}</a:tableStyleId>
              </a:tblPr>
              <a:tblGrid>
                <a:gridCol w="952500">
                  <a:extLst>
                    <a:ext uri="{9D8B030D-6E8A-4147-A177-3AD203B41FA5}">
                      <a16:colId xmlns:a16="http://schemas.microsoft.com/office/drawing/2014/main" val="20000"/>
                    </a:ext>
                  </a:extLst>
                </a:gridCol>
                <a:gridCol w="1497375">
                  <a:extLst>
                    <a:ext uri="{9D8B030D-6E8A-4147-A177-3AD203B41FA5}">
                      <a16:colId xmlns:a16="http://schemas.microsoft.com/office/drawing/2014/main" val="20001"/>
                    </a:ext>
                  </a:extLst>
                </a:gridCol>
                <a:gridCol w="832725">
                  <a:extLst>
                    <a:ext uri="{9D8B030D-6E8A-4147-A177-3AD203B41FA5}">
                      <a16:colId xmlns:a16="http://schemas.microsoft.com/office/drawing/2014/main" val="20002"/>
                    </a:ext>
                  </a:extLst>
                </a:gridCol>
                <a:gridCol w="559950">
                  <a:extLst>
                    <a:ext uri="{9D8B030D-6E8A-4147-A177-3AD203B41FA5}">
                      <a16:colId xmlns:a16="http://schemas.microsoft.com/office/drawing/2014/main" val="20003"/>
                    </a:ext>
                  </a:extLst>
                </a:gridCol>
                <a:gridCol w="622600">
                  <a:extLst>
                    <a:ext uri="{9D8B030D-6E8A-4147-A177-3AD203B41FA5}">
                      <a16:colId xmlns:a16="http://schemas.microsoft.com/office/drawing/2014/main" val="20004"/>
                    </a:ext>
                  </a:extLst>
                </a:gridCol>
                <a:gridCol w="513600">
                  <a:extLst>
                    <a:ext uri="{9D8B030D-6E8A-4147-A177-3AD203B41FA5}">
                      <a16:colId xmlns:a16="http://schemas.microsoft.com/office/drawing/2014/main" val="20005"/>
                    </a:ext>
                  </a:extLst>
                </a:gridCol>
                <a:gridCol w="751375">
                  <a:extLst>
                    <a:ext uri="{9D8B030D-6E8A-4147-A177-3AD203B41FA5}">
                      <a16:colId xmlns:a16="http://schemas.microsoft.com/office/drawing/2014/main" val="20006"/>
                    </a:ext>
                  </a:extLst>
                </a:gridCol>
                <a:gridCol w="891650">
                  <a:extLst>
                    <a:ext uri="{9D8B030D-6E8A-4147-A177-3AD203B41FA5}">
                      <a16:colId xmlns:a16="http://schemas.microsoft.com/office/drawing/2014/main" val="20007"/>
                    </a:ext>
                  </a:extLst>
                </a:gridCol>
              </a:tblGrid>
              <a:tr h="381000">
                <a:tc gridSpan="8">
                  <a:txBody>
                    <a:bodyPr/>
                    <a:lstStyle/>
                    <a:p>
                      <a:pPr marL="0" lvl="0" indent="0" algn="ctr" rtl="0">
                        <a:lnSpc>
                          <a:spcPct val="115000"/>
                        </a:lnSpc>
                        <a:spcBef>
                          <a:spcPts val="0"/>
                        </a:spcBef>
                        <a:spcAft>
                          <a:spcPts val="0"/>
                        </a:spcAft>
                        <a:buNone/>
                      </a:pPr>
                      <a:r>
                        <a:rPr lang="en" sz="1100" b="1">
                          <a:solidFill>
                            <a:srgbClr val="FFFFFF"/>
                          </a:solidFill>
                        </a:rPr>
                        <a:t>Family annual income * How likely are you to purchase groceries online post pandemic?</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5">
                  <a:txBody>
                    <a:bodyPr/>
                    <a:lstStyle/>
                    <a:p>
                      <a:pPr marL="0" lvl="0" indent="0" algn="ctr" rtl="0">
                        <a:lnSpc>
                          <a:spcPct val="115000"/>
                        </a:lnSpc>
                        <a:spcBef>
                          <a:spcPts val="0"/>
                        </a:spcBef>
                        <a:spcAft>
                          <a:spcPts val="0"/>
                        </a:spcAft>
                        <a:buNone/>
                      </a:pPr>
                      <a:r>
                        <a:rPr lang="en" sz="1100"/>
                        <a:t>How likely are you to purchase groceries online post pandemic?</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81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Very unlikely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Unlikely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Neutral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Very 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9550">
                <a:tc rowSpan="4">
                  <a:txBody>
                    <a:bodyPr/>
                    <a:lstStyle/>
                    <a:p>
                      <a:pPr marL="0" lvl="0" indent="0" algn="l" rtl="0">
                        <a:lnSpc>
                          <a:spcPct val="115000"/>
                        </a:lnSpc>
                        <a:spcBef>
                          <a:spcPts val="0"/>
                        </a:spcBef>
                        <a:spcAft>
                          <a:spcPts val="0"/>
                        </a:spcAft>
                        <a:buNone/>
                      </a:pPr>
                      <a:r>
                        <a:rPr lang="en" sz="1100"/>
                        <a:t>Family annual income</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Upto 3,00,000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68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502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3,00,000 to 5,00,000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393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5,00,000 to 10,00,000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611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10,00,000 and above</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09550">
                <a:tc gridSpan="2">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69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6"/>
          <p:cNvSpPr txBox="1">
            <a:spLocks noGrp="1"/>
          </p:cNvSpPr>
          <p:nvPr>
            <p:ph type="title"/>
          </p:nvPr>
        </p:nvSpPr>
        <p:spPr>
          <a:xfrm>
            <a:off x="561600" y="307625"/>
            <a:ext cx="8229600" cy="7803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accent6"/>
                </a:solidFill>
                <a:highlight>
                  <a:srgbClr val="FFFFFF"/>
                </a:highlight>
              </a:rPr>
              <a:t>How likely are you to purchase groceries online post pandemic? * Online </a:t>
            </a:r>
            <a:endParaRPr sz="1800">
              <a:solidFill>
                <a:schemeClr val="accent6"/>
              </a:solidFill>
              <a:highlight>
                <a:srgbClr val="FFFFFF"/>
              </a:highlight>
            </a:endParaRPr>
          </a:p>
          <a:p>
            <a:pPr marL="0" lvl="0" indent="0" algn="ctr" rtl="0">
              <a:lnSpc>
                <a:spcPct val="115000"/>
              </a:lnSpc>
              <a:spcBef>
                <a:spcPts val="0"/>
              </a:spcBef>
              <a:spcAft>
                <a:spcPts val="0"/>
              </a:spcAft>
              <a:buNone/>
            </a:pPr>
            <a:r>
              <a:rPr lang="en" sz="1800">
                <a:solidFill>
                  <a:schemeClr val="accent6"/>
                </a:solidFill>
                <a:highlight>
                  <a:srgbClr val="FFFFFF"/>
                </a:highlight>
              </a:rPr>
              <a:t>      shopping comparatively offers superior quality and fresh products. </a:t>
            </a:r>
            <a:endParaRPr sz="1800">
              <a:solidFill>
                <a:schemeClr val="accent6"/>
              </a:solidFill>
              <a:highlight>
                <a:srgbClr val="FFFFFF"/>
              </a:highlight>
            </a:endParaRPr>
          </a:p>
        </p:txBody>
      </p:sp>
      <p:sp>
        <p:nvSpPr>
          <p:cNvPr id="756" name="Google Shape;756;p76"/>
          <p:cNvSpPr txBox="1"/>
          <p:nvPr/>
        </p:nvSpPr>
        <p:spPr>
          <a:xfrm>
            <a:off x="6342200" y="1367550"/>
            <a:ext cx="2735100" cy="344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latin typeface="Fira Sans"/>
              <a:ea typeface="Fira Sans"/>
              <a:cs typeface="Fira Sans"/>
              <a:sym typeface="Fira Sans"/>
            </a:endParaRPr>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&lt; 0.05 i.e., (0.005 &lt; 0.05)</a:t>
            </a:r>
            <a:r>
              <a:rPr lang="en" sz="1200">
                <a:highlight>
                  <a:srgbClr val="FFFFFF"/>
                </a:highlight>
                <a:latin typeface="Fira Sans"/>
                <a:ea typeface="Fira Sans"/>
                <a:cs typeface="Fira Sans"/>
                <a:sym typeface="Fira Sans"/>
              </a:rPr>
              <a:t>. </a:t>
            </a:r>
            <a:r>
              <a:rPr lang="en" sz="1200">
                <a:latin typeface="Fira Sans"/>
                <a:ea typeface="Fira Sans"/>
                <a:cs typeface="Fira Sans"/>
                <a:sym typeface="Fira Sans"/>
              </a:rPr>
              <a:t>Thus, we reject the Null Hypothesis. As a result, we accept Alternate Hypothesis and conclude that there is an association between the likelihood of purchasing groceries online post-pandemic and the assertion that </a:t>
            </a:r>
            <a:r>
              <a:rPr lang="en" sz="1150">
                <a:highlight>
                  <a:srgbClr val="FFFFFF"/>
                </a:highlight>
                <a:latin typeface="Fira Sans"/>
                <a:ea typeface="Fira Sans"/>
                <a:cs typeface="Fira Sans"/>
                <a:sym typeface="Fira Sans"/>
              </a:rPr>
              <a:t>online shopping comparatively offers superior quality and fresh products. </a:t>
            </a:r>
            <a:endParaRPr sz="1200" b="1">
              <a:highlight>
                <a:srgbClr val="FFFFFF"/>
              </a:highlight>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600"/>
          </a:p>
          <a:p>
            <a:pPr marL="0" lvl="0" indent="0" algn="l" rtl="0">
              <a:spcBef>
                <a:spcPts val="0"/>
              </a:spcBef>
              <a:spcAft>
                <a:spcPts val="0"/>
              </a:spcAft>
              <a:buNone/>
            </a:pPr>
            <a:endParaRPr>
              <a:latin typeface="Roboto"/>
              <a:ea typeface="Roboto"/>
              <a:cs typeface="Roboto"/>
              <a:sym typeface="Roboto"/>
            </a:endParaRPr>
          </a:p>
        </p:txBody>
      </p:sp>
      <p:sp>
        <p:nvSpPr>
          <p:cNvPr id="757" name="Google Shape;757;p76"/>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6"/>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59" name="Google Shape;759;p76"/>
          <p:cNvGraphicFramePr/>
          <p:nvPr/>
        </p:nvGraphicFramePr>
        <p:xfrm>
          <a:off x="607663" y="1367550"/>
          <a:ext cx="5553025" cy="2859539"/>
        </p:xfrm>
        <a:graphic>
          <a:graphicData uri="http://schemas.openxmlformats.org/drawingml/2006/table">
            <a:tbl>
              <a:tblPr>
                <a:noFill/>
                <a:tableStyleId>{E966642F-DB46-452C-B038-6476CD2300B7}</a:tableStyleId>
              </a:tblPr>
              <a:tblGrid>
                <a:gridCol w="939600">
                  <a:extLst>
                    <a:ext uri="{9D8B030D-6E8A-4147-A177-3AD203B41FA5}">
                      <a16:colId xmlns:a16="http://schemas.microsoft.com/office/drawing/2014/main" val="20000"/>
                    </a:ext>
                  </a:extLst>
                </a:gridCol>
                <a:gridCol w="1014750">
                  <a:extLst>
                    <a:ext uri="{9D8B030D-6E8A-4147-A177-3AD203B41FA5}">
                      <a16:colId xmlns:a16="http://schemas.microsoft.com/office/drawing/2014/main" val="20001"/>
                    </a:ext>
                  </a:extLst>
                </a:gridCol>
                <a:gridCol w="657725">
                  <a:extLst>
                    <a:ext uri="{9D8B030D-6E8A-4147-A177-3AD203B41FA5}">
                      <a16:colId xmlns:a16="http://schemas.microsoft.com/office/drawing/2014/main" val="20002"/>
                    </a:ext>
                  </a:extLst>
                </a:gridCol>
                <a:gridCol w="620150">
                  <a:extLst>
                    <a:ext uri="{9D8B030D-6E8A-4147-A177-3AD203B41FA5}">
                      <a16:colId xmlns:a16="http://schemas.microsoft.com/office/drawing/2014/main" val="20003"/>
                    </a:ext>
                  </a:extLst>
                </a:gridCol>
                <a:gridCol w="629525">
                  <a:extLst>
                    <a:ext uri="{9D8B030D-6E8A-4147-A177-3AD203B41FA5}">
                      <a16:colId xmlns:a16="http://schemas.microsoft.com/office/drawing/2014/main" val="20004"/>
                    </a:ext>
                  </a:extLst>
                </a:gridCol>
                <a:gridCol w="526175">
                  <a:extLst>
                    <a:ext uri="{9D8B030D-6E8A-4147-A177-3AD203B41FA5}">
                      <a16:colId xmlns:a16="http://schemas.microsoft.com/office/drawing/2014/main" val="20005"/>
                    </a:ext>
                  </a:extLst>
                </a:gridCol>
                <a:gridCol w="648325">
                  <a:extLst>
                    <a:ext uri="{9D8B030D-6E8A-4147-A177-3AD203B41FA5}">
                      <a16:colId xmlns:a16="http://schemas.microsoft.com/office/drawing/2014/main" val="20006"/>
                    </a:ext>
                  </a:extLst>
                </a:gridCol>
                <a:gridCol w="516775">
                  <a:extLst>
                    <a:ext uri="{9D8B030D-6E8A-4147-A177-3AD203B41FA5}">
                      <a16:colId xmlns:a16="http://schemas.microsoft.com/office/drawing/2014/main" val="20007"/>
                    </a:ext>
                  </a:extLst>
                </a:gridCol>
              </a:tblGrid>
              <a:tr h="332000">
                <a:tc gridSpan="8">
                  <a:txBody>
                    <a:bodyPr/>
                    <a:lstStyle/>
                    <a:p>
                      <a:pPr marL="0" lvl="0" indent="0" algn="ctr" rtl="0">
                        <a:lnSpc>
                          <a:spcPct val="115000"/>
                        </a:lnSpc>
                        <a:spcBef>
                          <a:spcPts val="0"/>
                        </a:spcBef>
                        <a:spcAft>
                          <a:spcPts val="0"/>
                        </a:spcAft>
                        <a:buNone/>
                      </a:pPr>
                      <a:r>
                        <a:rPr lang="en" sz="1100" b="1">
                          <a:solidFill>
                            <a:srgbClr val="FFFFFF"/>
                          </a:solidFill>
                        </a:rPr>
                        <a:t>How likely are you to purchase groceries online post pandemic? * Online shopping comparatively offers superior quality and fresh products.</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2525">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5">
                  <a:txBody>
                    <a:bodyPr/>
                    <a:lstStyle/>
                    <a:p>
                      <a:pPr marL="0" lvl="0" indent="0" algn="l" rtl="0">
                        <a:lnSpc>
                          <a:spcPct val="115000"/>
                        </a:lnSpc>
                        <a:spcBef>
                          <a:spcPts val="0"/>
                        </a:spcBef>
                        <a:spcAft>
                          <a:spcPts val="0"/>
                        </a:spcAft>
                        <a:buNone/>
                      </a:pPr>
                      <a:r>
                        <a:rPr lang="en" sz="1100"/>
                        <a:t>Online shopping comparatively offers superior quality and fresh products.</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61407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Strongly Disagree</a:t>
                      </a:r>
                      <a:endParaRPr sz="1100"/>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Disagree</a:t>
                      </a:r>
                      <a:endParaRPr sz="1100"/>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Neutral</a:t>
                      </a:r>
                      <a:endParaRPr sz="1100"/>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Agree</a:t>
                      </a:r>
                      <a:endParaRPr sz="1100"/>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Strongly Agree</a:t>
                      </a:r>
                      <a:endParaRPr sz="1100"/>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63900">
                <a:tc rowSpan="5">
                  <a:txBody>
                    <a:bodyPr/>
                    <a:lstStyle/>
                    <a:p>
                      <a:pPr marL="0" lvl="0" indent="0" algn="l" rtl="0">
                        <a:lnSpc>
                          <a:spcPct val="115000"/>
                        </a:lnSpc>
                        <a:spcBef>
                          <a:spcPts val="0"/>
                        </a:spcBef>
                        <a:spcAft>
                          <a:spcPts val="0"/>
                        </a:spcAft>
                        <a:buNone/>
                      </a:pPr>
                      <a:r>
                        <a:rPr lang="en" sz="1100"/>
                        <a:t>How likely are you to purchase groceries online post pandemic?</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Very unlikely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263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Unlikely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13</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263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Neutral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8</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41</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263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8</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38</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D7E6B"/>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69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463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Very likely</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36</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226350">
                <a:tc>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40</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79</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35</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p:nvPr/>
        </p:nvSpPr>
        <p:spPr>
          <a:xfrm>
            <a:off x="340934" y="2607550"/>
            <a:ext cx="1872300" cy="745500"/>
          </a:xfrm>
          <a:prstGeom prst="homePlate">
            <a:avLst>
              <a:gd name="adj" fmla="val 50000"/>
            </a:avLst>
          </a:prstGeom>
          <a:solidFill>
            <a:srgbClr val="699EC3"/>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193" name="Google Shape;193;p41"/>
          <p:cNvSpPr txBox="1">
            <a:spLocks noGrp="1"/>
          </p:cNvSpPr>
          <p:nvPr>
            <p:ph type="body" idx="4294967295"/>
          </p:nvPr>
        </p:nvSpPr>
        <p:spPr>
          <a:xfrm>
            <a:off x="344798" y="2745100"/>
            <a:ext cx="1455600" cy="470400"/>
          </a:xfrm>
          <a:prstGeom prst="rect">
            <a:avLst/>
          </a:prstGeom>
          <a:solidFill>
            <a:srgbClr val="699EC3"/>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Fira Sans"/>
                <a:ea typeface="Fira Sans"/>
                <a:cs typeface="Fira Sans"/>
                <a:sym typeface="Fira Sans"/>
              </a:rPr>
              <a:t>Sample</a:t>
            </a:r>
            <a:endParaRPr b="1">
              <a:solidFill>
                <a:schemeClr val="lt1"/>
              </a:solidFill>
              <a:latin typeface="Fira Sans"/>
              <a:ea typeface="Fira Sans"/>
              <a:cs typeface="Fira Sans"/>
              <a:sym typeface="Fira Sans"/>
            </a:endParaRPr>
          </a:p>
          <a:p>
            <a:pPr marL="0" lvl="0" indent="0" algn="ctr" rtl="0">
              <a:lnSpc>
                <a:spcPct val="100000"/>
              </a:lnSpc>
              <a:spcBef>
                <a:spcPts val="0"/>
              </a:spcBef>
              <a:spcAft>
                <a:spcPts val="0"/>
              </a:spcAft>
              <a:buNone/>
            </a:pPr>
            <a:r>
              <a:rPr lang="en" b="1">
                <a:solidFill>
                  <a:schemeClr val="lt1"/>
                </a:solidFill>
                <a:latin typeface="Fira Sans"/>
                <a:ea typeface="Fira Sans"/>
                <a:cs typeface="Fira Sans"/>
                <a:sym typeface="Fira Sans"/>
              </a:rPr>
              <a:t>Design</a:t>
            </a:r>
            <a:endParaRPr b="1">
              <a:solidFill>
                <a:schemeClr val="lt1"/>
              </a:solidFill>
              <a:latin typeface="Fira Sans"/>
              <a:ea typeface="Fira Sans"/>
              <a:cs typeface="Fira Sans"/>
              <a:sym typeface="Fira Sans"/>
            </a:endParaRPr>
          </a:p>
        </p:txBody>
      </p:sp>
      <p:grpSp>
        <p:nvGrpSpPr>
          <p:cNvPr id="194" name="Google Shape;194;p41"/>
          <p:cNvGrpSpPr/>
          <p:nvPr/>
        </p:nvGrpSpPr>
        <p:grpSpPr>
          <a:xfrm>
            <a:off x="912820" y="2013890"/>
            <a:ext cx="198900" cy="593656"/>
            <a:chOff x="777447" y="1610215"/>
            <a:chExt cx="198900" cy="593656"/>
          </a:xfrm>
        </p:grpSpPr>
        <p:cxnSp>
          <p:nvCxnSpPr>
            <p:cNvPr id="195" name="Google Shape;195;p41"/>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96" name="Google Shape;196;p41"/>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1"/>
          <p:cNvSpPr txBox="1">
            <a:spLocks noGrp="1"/>
          </p:cNvSpPr>
          <p:nvPr>
            <p:ph type="body" idx="4294967295"/>
          </p:nvPr>
        </p:nvSpPr>
        <p:spPr>
          <a:xfrm>
            <a:off x="344800" y="1137450"/>
            <a:ext cx="2462100" cy="7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solidFill>
                  <a:schemeClr val="dk2"/>
                </a:solidFill>
                <a:latin typeface="Fira Sans Extra Condensed"/>
                <a:ea typeface="Fira Sans Extra Condensed"/>
                <a:cs typeface="Fira Sans Extra Condensed"/>
                <a:sym typeface="Fira Sans Extra Condensed"/>
              </a:rPr>
              <a:t>Sample of 200 people was taken from various sectors</a:t>
            </a:r>
            <a:endParaRPr sz="1700">
              <a:solidFill>
                <a:schemeClr val="dk2"/>
              </a:solidFill>
              <a:latin typeface="Fira Sans Extra Condensed"/>
              <a:ea typeface="Fira Sans Extra Condensed"/>
              <a:cs typeface="Fira Sans Extra Condensed"/>
              <a:sym typeface="Fira Sans Extra Condensed"/>
            </a:endParaRPr>
          </a:p>
        </p:txBody>
      </p:sp>
      <p:sp>
        <p:nvSpPr>
          <p:cNvPr id="198" name="Google Shape;198;p41"/>
          <p:cNvSpPr/>
          <p:nvPr/>
        </p:nvSpPr>
        <p:spPr>
          <a:xfrm>
            <a:off x="1796529" y="2607550"/>
            <a:ext cx="2051100" cy="745500"/>
          </a:xfrm>
          <a:prstGeom prst="chevron">
            <a:avLst>
              <a:gd name="adj" fmla="val 50000"/>
            </a:avLst>
          </a:prstGeom>
          <a:solidFill>
            <a:srgbClr val="699EC3"/>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199" name="Google Shape;199;p41"/>
          <p:cNvSpPr txBox="1">
            <a:spLocks noGrp="1"/>
          </p:cNvSpPr>
          <p:nvPr>
            <p:ph type="body" idx="4294967295"/>
          </p:nvPr>
        </p:nvSpPr>
        <p:spPr>
          <a:xfrm>
            <a:off x="2126317" y="2745100"/>
            <a:ext cx="1315500" cy="470400"/>
          </a:xfrm>
          <a:prstGeom prst="rect">
            <a:avLst/>
          </a:prstGeom>
          <a:solidFill>
            <a:srgbClr val="699EC3"/>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Fira Sans"/>
                <a:ea typeface="Fira Sans"/>
                <a:cs typeface="Fira Sans"/>
                <a:sym typeface="Fira Sans"/>
              </a:rPr>
              <a:t>Source of Data</a:t>
            </a:r>
            <a:endParaRPr b="1">
              <a:solidFill>
                <a:schemeClr val="lt1"/>
              </a:solidFill>
              <a:latin typeface="Fira Sans"/>
              <a:ea typeface="Fira Sans"/>
              <a:cs typeface="Fira Sans"/>
              <a:sym typeface="Fira Sans"/>
            </a:endParaRPr>
          </a:p>
        </p:txBody>
      </p:sp>
      <p:grpSp>
        <p:nvGrpSpPr>
          <p:cNvPr id="200" name="Google Shape;200;p41"/>
          <p:cNvGrpSpPr/>
          <p:nvPr/>
        </p:nvGrpSpPr>
        <p:grpSpPr>
          <a:xfrm>
            <a:off x="2516907" y="3336895"/>
            <a:ext cx="198900" cy="593656"/>
            <a:chOff x="2223534" y="2938958"/>
            <a:chExt cx="198900" cy="593656"/>
          </a:xfrm>
        </p:grpSpPr>
        <p:cxnSp>
          <p:nvCxnSpPr>
            <p:cNvPr id="201" name="Google Shape;201;p41"/>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202" name="Google Shape;202;p41"/>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41"/>
          <p:cNvSpPr txBox="1">
            <a:spLocks noGrp="1"/>
          </p:cNvSpPr>
          <p:nvPr>
            <p:ph type="body" idx="4294967295"/>
          </p:nvPr>
        </p:nvSpPr>
        <p:spPr>
          <a:xfrm>
            <a:off x="1959525" y="4051950"/>
            <a:ext cx="16491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Fira Sans Extra Condensed"/>
                <a:ea typeface="Fira Sans Extra Condensed"/>
                <a:cs typeface="Fira Sans Extra Condensed"/>
                <a:sym typeface="Fira Sans Extra Condensed"/>
              </a:rPr>
              <a:t>Primary data</a:t>
            </a:r>
            <a:endParaRPr sz="1700">
              <a:solidFill>
                <a:schemeClr val="dk2"/>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700">
              <a:solidFill>
                <a:schemeClr val="dk2"/>
              </a:solidFill>
              <a:latin typeface="Fira Sans Extra Condensed"/>
              <a:ea typeface="Fira Sans Extra Condensed"/>
              <a:cs typeface="Fira Sans Extra Condensed"/>
              <a:sym typeface="Fira Sans Extra Condensed"/>
            </a:endParaRPr>
          </a:p>
        </p:txBody>
      </p:sp>
      <p:sp>
        <p:nvSpPr>
          <p:cNvPr id="204" name="Google Shape;204;p41"/>
          <p:cNvSpPr/>
          <p:nvPr/>
        </p:nvSpPr>
        <p:spPr>
          <a:xfrm>
            <a:off x="3471973" y="2607550"/>
            <a:ext cx="2051100" cy="745500"/>
          </a:xfrm>
          <a:prstGeom prst="chevron">
            <a:avLst>
              <a:gd name="adj" fmla="val 50000"/>
            </a:avLst>
          </a:prstGeom>
          <a:solidFill>
            <a:srgbClr val="699EC3"/>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05" name="Google Shape;205;p41"/>
          <p:cNvSpPr txBox="1">
            <a:spLocks noGrp="1"/>
          </p:cNvSpPr>
          <p:nvPr>
            <p:ph type="body" idx="4294967295"/>
          </p:nvPr>
        </p:nvSpPr>
        <p:spPr>
          <a:xfrm>
            <a:off x="3767749" y="2745100"/>
            <a:ext cx="1649100" cy="470400"/>
          </a:xfrm>
          <a:prstGeom prst="rect">
            <a:avLst/>
          </a:prstGeom>
          <a:solidFill>
            <a:srgbClr val="699EC3"/>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50" b="1">
                <a:solidFill>
                  <a:schemeClr val="lt1"/>
                </a:solidFill>
                <a:latin typeface="Fira Sans"/>
                <a:ea typeface="Fira Sans"/>
                <a:cs typeface="Fira Sans"/>
                <a:sym typeface="Fira Sans"/>
              </a:rPr>
              <a:t>Diagrammatic Representation</a:t>
            </a:r>
            <a:endParaRPr sz="1550" b="1">
              <a:solidFill>
                <a:schemeClr val="lt1"/>
              </a:solidFill>
              <a:latin typeface="Fira Sans"/>
              <a:ea typeface="Fira Sans"/>
              <a:cs typeface="Fira Sans"/>
              <a:sym typeface="Fira Sans"/>
            </a:endParaRPr>
          </a:p>
        </p:txBody>
      </p:sp>
      <p:grpSp>
        <p:nvGrpSpPr>
          <p:cNvPr id="206" name="Google Shape;206;p41"/>
          <p:cNvGrpSpPr/>
          <p:nvPr/>
        </p:nvGrpSpPr>
        <p:grpSpPr>
          <a:xfrm>
            <a:off x="4291320" y="2013890"/>
            <a:ext cx="198900" cy="593656"/>
            <a:chOff x="3918084" y="1610215"/>
            <a:chExt cx="198900" cy="593656"/>
          </a:xfrm>
        </p:grpSpPr>
        <p:cxnSp>
          <p:nvCxnSpPr>
            <p:cNvPr id="207" name="Google Shape;207;p41"/>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08" name="Google Shape;208;p41"/>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41"/>
          <p:cNvSpPr txBox="1">
            <a:spLocks noGrp="1"/>
          </p:cNvSpPr>
          <p:nvPr>
            <p:ph type="body" idx="4294967295"/>
          </p:nvPr>
        </p:nvSpPr>
        <p:spPr>
          <a:xfrm>
            <a:off x="3876525" y="1215350"/>
            <a:ext cx="1242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Fira Sans Extra Condensed"/>
                <a:ea typeface="Fira Sans Extra Condensed"/>
                <a:cs typeface="Fira Sans Extra Condensed"/>
                <a:sym typeface="Fira Sans Extra Condensed"/>
              </a:rPr>
              <a:t>Bar Graph</a:t>
            </a:r>
            <a:endParaRPr sz="1700">
              <a:solidFill>
                <a:schemeClr val="dk2"/>
              </a:solidFill>
              <a:latin typeface="Fira Sans Extra Condensed"/>
              <a:ea typeface="Fira Sans Extra Condensed"/>
              <a:cs typeface="Fira Sans Extra Condensed"/>
              <a:sym typeface="Fira Sans Extra Condensed"/>
            </a:endParaRPr>
          </a:p>
          <a:p>
            <a:pPr marL="0" lvl="0" indent="0" algn="l" rtl="0">
              <a:spcBef>
                <a:spcPts val="0"/>
              </a:spcBef>
              <a:spcAft>
                <a:spcPts val="1600"/>
              </a:spcAft>
              <a:buNone/>
            </a:pPr>
            <a:r>
              <a:rPr lang="en" sz="1700">
                <a:solidFill>
                  <a:schemeClr val="dk2"/>
                </a:solidFill>
                <a:latin typeface="Fira Sans Extra Condensed"/>
                <a:ea typeface="Fira Sans Extra Condensed"/>
                <a:cs typeface="Fira Sans Extra Condensed"/>
                <a:sym typeface="Fira Sans Extra Condensed"/>
              </a:rPr>
              <a:t>Pie Chart</a:t>
            </a:r>
            <a:endParaRPr sz="1700">
              <a:solidFill>
                <a:schemeClr val="dk2"/>
              </a:solidFill>
              <a:latin typeface="Fira Sans Extra Condensed"/>
              <a:ea typeface="Fira Sans Extra Condensed"/>
              <a:cs typeface="Fira Sans Extra Condensed"/>
              <a:sym typeface="Fira Sans Extra Condensed"/>
            </a:endParaRPr>
          </a:p>
        </p:txBody>
      </p:sp>
      <p:sp>
        <p:nvSpPr>
          <p:cNvPr id="210" name="Google Shape;210;p41"/>
          <p:cNvSpPr/>
          <p:nvPr/>
        </p:nvSpPr>
        <p:spPr>
          <a:xfrm>
            <a:off x="5138293" y="2607550"/>
            <a:ext cx="2051100" cy="745500"/>
          </a:xfrm>
          <a:prstGeom prst="chevron">
            <a:avLst>
              <a:gd name="adj" fmla="val 50000"/>
            </a:avLst>
          </a:prstGeom>
          <a:solidFill>
            <a:srgbClr val="699EC3"/>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11" name="Google Shape;211;p41"/>
          <p:cNvSpPr txBox="1">
            <a:spLocks noGrp="1"/>
          </p:cNvSpPr>
          <p:nvPr>
            <p:ph type="body" idx="4294967295"/>
          </p:nvPr>
        </p:nvSpPr>
        <p:spPr>
          <a:xfrm>
            <a:off x="5441587" y="2745100"/>
            <a:ext cx="1315500" cy="470400"/>
          </a:xfrm>
          <a:prstGeom prst="rect">
            <a:avLst/>
          </a:prstGeom>
          <a:solidFill>
            <a:srgbClr val="699EC3"/>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Fira Sans"/>
                <a:ea typeface="Fira Sans"/>
                <a:cs typeface="Fira Sans"/>
                <a:sym typeface="Fira Sans"/>
              </a:rPr>
              <a:t>Data Collection</a:t>
            </a:r>
            <a:endParaRPr b="1">
              <a:solidFill>
                <a:schemeClr val="lt1"/>
              </a:solidFill>
              <a:latin typeface="Fira Sans"/>
              <a:ea typeface="Fira Sans"/>
              <a:cs typeface="Fira Sans"/>
              <a:sym typeface="Fira Sans"/>
            </a:endParaRPr>
          </a:p>
        </p:txBody>
      </p:sp>
      <p:grpSp>
        <p:nvGrpSpPr>
          <p:cNvPr id="212" name="Google Shape;212;p41"/>
          <p:cNvGrpSpPr/>
          <p:nvPr/>
        </p:nvGrpSpPr>
        <p:grpSpPr>
          <a:xfrm>
            <a:off x="5974995" y="3353058"/>
            <a:ext cx="198900" cy="593656"/>
            <a:chOff x="5958946" y="2938958"/>
            <a:chExt cx="198900" cy="593656"/>
          </a:xfrm>
        </p:grpSpPr>
        <p:cxnSp>
          <p:nvCxnSpPr>
            <p:cNvPr id="213" name="Google Shape;213;p41"/>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14" name="Google Shape;214;p41"/>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41"/>
          <p:cNvSpPr txBox="1">
            <a:spLocks noGrp="1"/>
          </p:cNvSpPr>
          <p:nvPr>
            <p:ph type="body" idx="4294967295"/>
          </p:nvPr>
        </p:nvSpPr>
        <p:spPr>
          <a:xfrm>
            <a:off x="5441575" y="4051950"/>
            <a:ext cx="18723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Fira Sans Extra Condensed"/>
                <a:ea typeface="Fira Sans Extra Condensed"/>
                <a:cs typeface="Fira Sans Extra Condensed"/>
                <a:sym typeface="Fira Sans Extra Condensed"/>
              </a:rPr>
              <a:t>Questionnaire</a:t>
            </a:r>
            <a:endParaRPr sz="1700">
              <a:solidFill>
                <a:schemeClr val="dk2"/>
              </a:solidFill>
              <a:latin typeface="Fira Sans Extra Condensed"/>
              <a:ea typeface="Fira Sans Extra Condensed"/>
              <a:cs typeface="Fira Sans Extra Condensed"/>
              <a:sym typeface="Fira Sans Extra Condensed"/>
            </a:endParaRPr>
          </a:p>
          <a:p>
            <a:pPr marL="0" lvl="0" indent="0" algn="l" rtl="0">
              <a:spcBef>
                <a:spcPts val="0"/>
              </a:spcBef>
              <a:spcAft>
                <a:spcPts val="1600"/>
              </a:spcAft>
              <a:buNone/>
            </a:pPr>
            <a:r>
              <a:rPr lang="en" sz="1700">
                <a:solidFill>
                  <a:schemeClr val="dk2"/>
                </a:solidFill>
                <a:latin typeface="Fira Sans Extra Condensed"/>
                <a:ea typeface="Fira Sans Extra Condensed"/>
                <a:cs typeface="Fira Sans Extra Condensed"/>
                <a:sym typeface="Fira Sans Extra Condensed"/>
              </a:rPr>
              <a:t>Personal Interview</a:t>
            </a:r>
            <a:endParaRPr sz="1700">
              <a:solidFill>
                <a:schemeClr val="dk2"/>
              </a:solidFill>
              <a:latin typeface="Fira Sans Extra Condensed"/>
              <a:ea typeface="Fira Sans Extra Condensed"/>
              <a:cs typeface="Fira Sans Extra Condensed"/>
              <a:sym typeface="Fira Sans Extra Condensed"/>
            </a:endParaRPr>
          </a:p>
        </p:txBody>
      </p:sp>
      <p:sp>
        <p:nvSpPr>
          <p:cNvPr id="216" name="Google Shape;216;p41"/>
          <p:cNvSpPr/>
          <p:nvPr/>
        </p:nvSpPr>
        <p:spPr>
          <a:xfrm>
            <a:off x="6781813" y="2607550"/>
            <a:ext cx="2051100" cy="745500"/>
          </a:xfrm>
          <a:prstGeom prst="chevron">
            <a:avLst>
              <a:gd name="adj" fmla="val 50000"/>
            </a:avLst>
          </a:prstGeom>
          <a:solidFill>
            <a:srgbClr val="699EC3"/>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17" name="Google Shape;217;p41"/>
          <p:cNvSpPr txBox="1">
            <a:spLocks noGrp="1"/>
          </p:cNvSpPr>
          <p:nvPr>
            <p:ph type="body" idx="4294967295"/>
          </p:nvPr>
        </p:nvSpPr>
        <p:spPr>
          <a:xfrm>
            <a:off x="7111512" y="2745100"/>
            <a:ext cx="1315500" cy="470400"/>
          </a:xfrm>
          <a:prstGeom prst="rect">
            <a:avLst/>
          </a:prstGeom>
          <a:solidFill>
            <a:srgbClr val="699EC3"/>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Fira Sans"/>
                <a:ea typeface="Fira Sans"/>
                <a:cs typeface="Fira Sans"/>
                <a:sym typeface="Fira Sans"/>
              </a:rPr>
              <a:t>Data Analysis</a:t>
            </a:r>
            <a:endParaRPr b="1">
              <a:solidFill>
                <a:schemeClr val="lt1"/>
              </a:solidFill>
              <a:latin typeface="Fira Sans"/>
              <a:ea typeface="Fira Sans"/>
              <a:cs typeface="Fira Sans"/>
              <a:sym typeface="Fira Sans"/>
            </a:endParaRPr>
          </a:p>
        </p:txBody>
      </p:sp>
      <p:grpSp>
        <p:nvGrpSpPr>
          <p:cNvPr id="218" name="Google Shape;218;p41"/>
          <p:cNvGrpSpPr/>
          <p:nvPr/>
        </p:nvGrpSpPr>
        <p:grpSpPr>
          <a:xfrm>
            <a:off x="7669807" y="2013890"/>
            <a:ext cx="198900" cy="593656"/>
            <a:chOff x="3918084" y="1610215"/>
            <a:chExt cx="198900" cy="593656"/>
          </a:xfrm>
        </p:grpSpPr>
        <p:cxnSp>
          <p:nvCxnSpPr>
            <p:cNvPr id="219" name="Google Shape;219;p41"/>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20" name="Google Shape;220;p41"/>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41"/>
          <p:cNvSpPr txBox="1">
            <a:spLocks noGrp="1"/>
          </p:cNvSpPr>
          <p:nvPr>
            <p:ph type="body" idx="4294967295"/>
          </p:nvPr>
        </p:nvSpPr>
        <p:spPr>
          <a:xfrm>
            <a:off x="6898800" y="1183050"/>
            <a:ext cx="17409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Fira Sans Extra Condensed"/>
                <a:ea typeface="Fira Sans Extra Condensed"/>
                <a:cs typeface="Fira Sans Extra Condensed"/>
                <a:sym typeface="Fira Sans Extra Condensed"/>
              </a:rPr>
              <a:t>Frequency tables</a:t>
            </a:r>
            <a:endParaRPr sz="1700">
              <a:solidFill>
                <a:schemeClr val="dk2"/>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700">
                <a:solidFill>
                  <a:schemeClr val="dk2"/>
                </a:solidFill>
                <a:latin typeface="Fira Sans Extra Condensed"/>
                <a:ea typeface="Fira Sans Extra Condensed"/>
                <a:cs typeface="Fira Sans Extra Condensed"/>
                <a:sym typeface="Fira Sans Extra Condensed"/>
              </a:rPr>
              <a:t>Chi-square tests</a:t>
            </a:r>
            <a:endParaRPr sz="1700">
              <a:solidFill>
                <a:schemeClr val="dk2"/>
              </a:solidFill>
              <a:latin typeface="Fira Sans Extra Condensed"/>
              <a:ea typeface="Fira Sans Extra Condensed"/>
              <a:cs typeface="Fira Sans Extra Condensed"/>
              <a:sym typeface="Fira Sans Extra Condensed"/>
            </a:endParaRPr>
          </a:p>
        </p:txBody>
      </p:sp>
      <p:sp>
        <p:nvSpPr>
          <p:cNvPr id="222" name="Google Shape;222;p41"/>
          <p:cNvSpPr txBox="1"/>
          <p:nvPr/>
        </p:nvSpPr>
        <p:spPr>
          <a:xfrm>
            <a:off x="2957900" y="212750"/>
            <a:ext cx="284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Fira Sans Extra Condensed"/>
                <a:ea typeface="Fira Sans Extra Condensed"/>
                <a:cs typeface="Fira Sans Extra Condensed"/>
                <a:sym typeface="Fira Sans Extra Condensed"/>
              </a:rPr>
              <a:t>Methodology</a:t>
            </a:r>
            <a:endParaRPr sz="600">
              <a:solidFill>
                <a:schemeClr val="accen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title"/>
          </p:nvPr>
        </p:nvSpPr>
        <p:spPr>
          <a:xfrm>
            <a:off x="561600" y="165950"/>
            <a:ext cx="8229600" cy="49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accent6"/>
                </a:solidFill>
              </a:rPr>
              <a:t>Age * _QUALITY ISSUES</a:t>
            </a:r>
            <a:endParaRPr sz="1800">
              <a:solidFill>
                <a:schemeClr val="accent6"/>
              </a:solidFill>
            </a:endParaRPr>
          </a:p>
          <a:p>
            <a:pPr marL="457200" lvl="0" indent="0" algn="ctr" rtl="0">
              <a:lnSpc>
                <a:spcPct val="115000"/>
              </a:lnSpc>
              <a:spcBef>
                <a:spcPts val="1600"/>
              </a:spcBef>
              <a:spcAft>
                <a:spcPts val="0"/>
              </a:spcAft>
              <a:buNone/>
            </a:pPr>
            <a:endParaRPr sz="1400">
              <a:solidFill>
                <a:schemeClr val="accent6"/>
              </a:solidFill>
              <a:highlight>
                <a:srgbClr val="FFFFFF"/>
              </a:highlight>
              <a:latin typeface="Fira Sans"/>
              <a:ea typeface="Fira Sans"/>
              <a:cs typeface="Fira Sans"/>
              <a:sym typeface="Fira Sans"/>
            </a:endParaRPr>
          </a:p>
        </p:txBody>
      </p:sp>
      <p:sp>
        <p:nvSpPr>
          <p:cNvPr id="765" name="Google Shape;765;p77"/>
          <p:cNvSpPr txBox="1"/>
          <p:nvPr/>
        </p:nvSpPr>
        <p:spPr>
          <a:xfrm>
            <a:off x="1582200" y="3324650"/>
            <a:ext cx="6188400" cy="140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&lt; 0.05 i.e.,(0.004 &lt; 0.05)</a:t>
            </a:r>
            <a:r>
              <a:rPr lang="en" sz="1200">
                <a:highlight>
                  <a:srgbClr val="FFFFFF"/>
                </a:highlight>
                <a:latin typeface="Fira Sans"/>
                <a:ea typeface="Fira Sans"/>
                <a:cs typeface="Fira Sans"/>
                <a:sym typeface="Fira Sans"/>
              </a:rPr>
              <a:t>. </a:t>
            </a:r>
            <a:r>
              <a:rPr lang="en" sz="1200">
                <a:latin typeface="Fira Sans"/>
                <a:ea typeface="Fira Sans"/>
                <a:cs typeface="Fira Sans"/>
                <a:sym typeface="Fira Sans"/>
              </a:rPr>
              <a:t>Thus, we reject the Null Hypothesis. As a result, we accept Alternate Hypothesis and conclude that there is an association between the age of people and the quality issues of online</a:t>
            </a:r>
            <a:r>
              <a:rPr lang="en" sz="1150">
                <a:highlight>
                  <a:srgbClr val="FFFFFF"/>
                </a:highlight>
                <a:latin typeface="Fira Sans"/>
                <a:ea typeface="Fira Sans"/>
                <a:cs typeface="Fira Sans"/>
                <a:sym typeface="Fira Sans"/>
              </a:rPr>
              <a:t> products. </a:t>
            </a:r>
            <a:endParaRPr>
              <a:latin typeface="Roboto"/>
              <a:ea typeface="Roboto"/>
              <a:cs typeface="Roboto"/>
              <a:sym typeface="Roboto"/>
            </a:endParaRPr>
          </a:p>
        </p:txBody>
      </p:sp>
      <p:sp>
        <p:nvSpPr>
          <p:cNvPr id="766" name="Google Shape;766;p77"/>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7"/>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68" name="Google Shape;768;p77"/>
          <p:cNvGraphicFramePr/>
          <p:nvPr/>
        </p:nvGraphicFramePr>
        <p:xfrm>
          <a:off x="2484425" y="835800"/>
          <a:ext cx="4655800" cy="2263521"/>
        </p:xfrm>
        <a:graphic>
          <a:graphicData uri="http://schemas.openxmlformats.org/drawingml/2006/table">
            <a:tbl>
              <a:tblPr>
                <a:noFill/>
                <a:tableStyleId>{E966642F-DB46-452C-B038-6476CD2300B7}</a:tableStyleId>
              </a:tblPr>
              <a:tblGrid>
                <a:gridCol w="701875">
                  <a:extLst>
                    <a:ext uri="{9D8B030D-6E8A-4147-A177-3AD203B41FA5}">
                      <a16:colId xmlns:a16="http://schemas.microsoft.com/office/drawing/2014/main" val="20000"/>
                    </a:ext>
                  </a:extLst>
                </a:gridCol>
                <a:gridCol w="1279325">
                  <a:extLst>
                    <a:ext uri="{9D8B030D-6E8A-4147-A177-3AD203B41FA5}">
                      <a16:colId xmlns:a16="http://schemas.microsoft.com/office/drawing/2014/main" val="20001"/>
                    </a:ext>
                  </a:extLst>
                </a:gridCol>
                <a:gridCol w="906475">
                  <a:extLst>
                    <a:ext uri="{9D8B030D-6E8A-4147-A177-3AD203B41FA5}">
                      <a16:colId xmlns:a16="http://schemas.microsoft.com/office/drawing/2014/main" val="20002"/>
                    </a:ext>
                  </a:extLst>
                </a:gridCol>
                <a:gridCol w="971175">
                  <a:extLst>
                    <a:ext uri="{9D8B030D-6E8A-4147-A177-3AD203B41FA5}">
                      <a16:colId xmlns:a16="http://schemas.microsoft.com/office/drawing/2014/main" val="20003"/>
                    </a:ext>
                  </a:extLst>
                </a:gridCol>
                <a:gridCol w="796950">
                  <a:extLst>
                    <a:ext uri="{9D8B030D-6E8A-4147-A177-3AD203B41FA5}">
                      <a16:colId xmlns:a16="http://schemas.microsoft.com/office/drawing/2014/main" val="20004"/>
                    </a:ext>
                  </a:extLst>
                </a:gridCol>
              </a:tblGrid>
              <a:tr h="130550">
                <a:tc gridSpan="5">
                  <a:txBody>
                    <a:bodyPr/>
                    <a:lstStyle/>
                    <a:p>
                      <a:pPr marL="0" lvl="0" indent="0" algn="ctr" rtl="0">
                        <a:lnSpc>
                          <a:spcPct val="115000"/>
                        </a:lnSpc>
                        <a:spcBef>
                          <a:spcPts val="0"/>
                        </a:spcBef>
                        <a:spcAft>
                          <a:spcPts val="0"/>
                        </a:spcAft>
                        <a:buNone/>
                      </a:pPr>
                      <a:r>
                        <a:rPr lang="en" sz="1100" b="1">
                          <a:solidFill>
                            <a:srgbClr val="FFFFFF"/>
                          </a:solidFill>
                        </a:rPr>
                        <a:t>Age * _QUALITY ISSUES</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9550">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a:t>_QUALITY ISSUES</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81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Selected</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Not Selected</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9550">
                <a:tc rowSpan="5">
                  <a:txBody>
                    <a:bodyPr/>
                    <a:lstStyle/>
                    <a:p>
                      <a:pPr marL="0" lvl="0" indent="0" algn="l" rtl="0">
                        <a:lnSpc>
                          <a:spcPct val="115000"/>
                        </a:lnSpc>
                        <a:spcBef>
                          <a:spcPts val="0"/>
                        </a:spcBef>
                        <a:spcAft>
                          <a:spcPts val="0"/>
                        </a:spcAft>
                        <a:buNone/>
                      </a:pPr>
                      <a:r>
                        <a:rPr lang="en" sz="1100"/>
                        <a:t>Age</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Below 20 years</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52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20 - 30 years</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80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84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30 - 40 years</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40 - 50 years</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Above 50 years</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9550">
                <a:tc>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188</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8"/>
          <p:cNvSpPr txBox="1">
            <a:spLocks noGrp="1"/>
          </p:cNvSpPr>
          <p:nvPr>
            <p:ph type="title"/>
          </p:nvPr>
        </p:nvSpPr>
        <p:spPr>
          <a:xfrm>
            <a:off x="555200" y="119675"/>
            <a:ext cx="8229600" cy="7803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accent6"/>
                </a:solidFill>
              </a:rPr>
              <a:t>How likely are you to purchase groceries online post-pandemic? * I shop </a:t>
            </a:r>
            <a:endParaRPr sz="1800">
              <a:solidFill>
                <a:schemeClr val="accent6"/>
              </a:solidFill>
            </a:endParaRPr>
          </a:p>
          <a:p>
            <a:pPr marL="0" lvl="0" indent="0" algn="ctr" rtl="0">
              <a:lnSpc>
                <a:spcPct val="115000"/>
              </a:lnSpc>
              <a:spcBef>
                <a:spcPts val="0"/>
              </a:spcBef>
              <a:spcAft>
                <a:spcPts val="0"/>
              </a:spcAft>
              <a:buNone/>
            </a:pPr>
            <a:r>
              <a:rPr lang="en" sz="1800">
                <a:solidFill>
                  <a:schemeClr val="accent6"/>
                </a:solidFill>
              </a:rPr>
              <a:t>     groceries online because it is more convenient than safe.</a:t>
            </a:r>
            <a:endParaRPr sz="1800">
              <a:solidFill>
                <a:schemeClr val="accent6"/>
              </a:solidFill>
            </a:endParaRPr>
          </a:p>
        </p:txBody>
      </p:sp>
      <p:sp>
        <p:nvSpPr>
          <p:cNvPr id="774" name="Google Shape;774;p78"/>
          <p:cNvSpPr txBox="1"/>
          <p:nvPr/>
        </p:nvSpPr>
        <p:spPr>
          <a:xfrm>
            <a:off x="6233250" y="1356413"/>
            <a:ext cx="2736900" cy="288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b="1">
              <a:solidFill>
                <a:schemeClr val="accent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900"/>
          </a:p>
          <a:p>
            <a:pPr marL="0" lvl="0" indent="0" algn="l" rtl="0">
              <a:lnSpc>
                <a:spcPct val="115000"/>
              </a:lnSpc>
              <a:spcBef>
                <a:spcPts val="0"/>
              </a:spcBef>
              <a:spcAft>
                <a:spcPts val="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&lt; 0.05 i.e., (0 &lt; 0.05).</a:t>
            </a:r>
            <a:r>
              <a:rPr lang="en" sz="1200">
                <a:highlight>
                  <a:srgbClr val="FFFFFF"/>
                </a:highlight>
                <a:latin typeface="Fira Sans"/>
                <a:ea typeface="Fira Sans"/>
                <a:cs typeface="Fira Sans"/>
                <a:sym typeface="Fira Sans"/>
              </a:rPr>
              <a:t> </a:t>
            </a:r>
            <a:r>
              <a:rPr lang="en" sz="1200">
                <a:latin typeface="Fira Sans"/>
                <a:ea typeface="Fira Sans"/>
                <a:cs typeface="Fira Sans"/>
                <a:sym typeface="Fira Sans"/>
              </a:rPr>
              <a:t>Thus, we reject the Null Hypothesis. As a result, we accept Alternate Hypothesis and conclude that there is an association between the likelihood of purchasing groceries online post-pandemic and the assertion that online</a:t>
            </a:r>
            <a:r>
              <a:rPr lang="en" sz="1150">
                <a:highlight>
                  <a:srgbClr val="FFFFFF"/>
                </a:highlight>
                <a:latin typeface="Fira Sans"/>
                <a:ea typeface="Fira Sans"/>
                <a:cs typeface="Fira Sans"/>
                <a:sym typeface="Fira Sans"/>
              </a:rPr>
              <a:t> shopping is comparatively more convenient than safe.</a:t>
            </a:r>
            <a:endParaRPr>
              <a:latin typeface="Roboto"/>
              <a:ea typeface="Roboto"/>
              <a:cs typeface="Roboto"/>
              <a:sym typeface="Roboto"/>
            </a:endParaRPr>
          </a:p>
        </p:txBody>
      </p:sp>
      <p:sp>
        <p:nvSpPr>
          <p:cNvPr id="775" name="Google Shape;775;p78"/>
          <p:cNvSpPr/>
          <p:nvPr/>
        </p:nvSpPr>
        <p:spPr>
          <a:xfrm>
            <a:off x="0" y="0"/>
            <a:ext cx="190800" cy="51435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8"/>
          <p:cNvSpPr/>
          <p:nvPr/>
        </p:nvSpPr>
        <p:spPr>
          <a:xfrm rot="5400000">
            <a:off x="4475425" y="477150"/>
            <a:ext cx="190800" cy="9141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7" name="Google Shape;777;p78"/>
          <p:cNvGraphicFramePr/>
          <p:nvPr/>
        </p:nvGraphicFramePr>
        <p:xfrm>
          <a:off x="555200" y="1143013"/>
          <a:ext cx="5418925" cy="3278578"/>
        </p:xfrm>
        <a:graphic>
          <a:graphicData uri="http://schemas.openxmlformats.org/drawingml/2006/table">
            <a:tbl>
              <a:tblPr>
                <a:noFill/>
                <a:tableStyleId>{E966642F-DB46-452C-B038-6476CD2300B7}</a:tableStyleId>
              </a:tblPr>
              <a:tblGrid>
                <a:gridCol w="776650">
                  <a:extLst>
                    <a:ext uri="{9D8B030D-6E8A-4147-A177-3AD203B41FA5}">
                      <a16:colId xmlns:a16="http://schemas.microsoft.com/office/drawing/2014/main" val="20000"/>
                    </a:ext>
                  </a:extLst>
                </a:gridCol>
                <a:gridCol w="583350">
                  <a:extLst>
                    <a:ext uri="{9D8B030D-6E8A-4147-A177-3AD203B41FA5}">
                      <a16:colId xmlns:a16="http://schemas.microsoft.com/office/drawing/2014/main" val="20001"/>
                    </a:ext>
                  </a:extLst>
                </a:gridCol>
                <a:gridCol w="688750">
                  <a:extLst>
                    <a:ext uri="{9D8B030D-6E8A-4147-A177-3AD203B41FA5}">
                      <a16:colId xmlns:a16="http://schemas.microsoft.com/office/drawing/2014/main" val="20002"/>
                    </a:ext>
                  </a:extLst>
                </a:gridCol>
                <a:gridCol w="677825">
                  <a:extLst>
                    <a:ext uri="{9D8B030D-6E8A-4147-A177-3AD203B41FA5}">
                      <a16:colId xmlns:a16="http://schemas.microsoft.com/office/drawing/2014/main" val="20003"/>
                    </a:ext>
                  </a:extLst>
                </a:gridCol>
                <a:gridCol w="699650">
                  <a:extLst>
                    <a:ext uri="{9D8B030D-6E8A-4147-A177-3AD203B41FA5}">
                      <a16:colId xmlns:a16="http://schemas.microsoft.com/office/drawing/2014/main" val="20004"/>
                    </a:ext>
                  </a:extLst>
                </a:gridCol>
                <a:gridCol w="590575">
                  <a:extLst>
                    <a:ext uri="{9D8B030D-6E8A-4147-A177-3AD203B41FA5}">
                      <a16:colId xmlns:a16="http://schemas.microsoft.com/office/drawing/2014/main" val="20005"/>
                    </a:ext>
                  </a:extLst>
                </a:gridCol>
                <a:gridCol w="696200">
                  <a:extLst>
                    <a:ext uri="{9D8B030D-6E8A-4147-A177-3AD203B41FA5}">
                      <a16:colId xmlns:a16="http://schemas.microsoft.com/office/drawing/2014/main" val="20006"/>
                    </a:ext>
                  </a:extLst>
                </a:gridCol>
                <a:gridCol w="705925">
                  <a:extLst>
                    <a:ext uri="{9D8B030D-6E8A-4147-A177-3AD203B41FA5}">
                      <a16:colId xmlns:a16="http://schemas.microsoft.com/office/drawing/2014/main" val="20007"/>
                    </a:ext>
                  </a:extLst>
                </a:gridCol>
              </a:tblGrid>
              <a:tr h="326900">
                <a:tc gridSpan="8">
                  <a:txBody>
                    <a:bodyPr/>
                    <a:lstStyle/>
                    <a:p>
                      <a:pPr marL="0" lvl="0" indent="0" algn="ctr" rtl="0">
                        <a:lnSpc>
                          <a:spcPct val="115000"/>
                        </a:lnSpc>
                        <a:spcBef>
                          <a:spcPts val="0"/>
                        </a:spcBef>
                        <a:spcAft>
                          <a:spcPts val="0"/>
                        </a:spcAft>
                        <a:buNone/>
                      </a:pPr>
                      <a:r>
                        <a:rPr lang="en" sz="1100" b="1">
                          <a:solidFill>
                            <a:srgbClr val="FFFFFF"/>
                          </a:solidFill>
                        </a:rPr>
                        <a:t>How likely are you to purchase groceries online post pandemic? * I shop groceries online because it is more convenient than safe</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6050">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5">
                  <a:txBody>
                    <a:bodyPr/>
                    <a:lstStyle/>
                    <a:p>
                      <a:pPr marL="0" lvl="0" indent="0" algn="ctr" rtl="0">
                        <a:lnSpc>
                          <a:spcPct val="115000"/>
                        </a:lnSpc>
                        <a:spcBef>
                          <a:spcPts val="0"/>
                        </a:spcBef>
                        <a:spcAft>
                          <a:spcPts val="0"/>
                        </a:spcAft>
                        <a:buNone/>
                      </a:pPr>
                      <a:r>
                        <a:rPr lang="en" sz="1100"/>
                        <a:t>I shop groceries online because it is more convenient than safe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609225">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Strongly Disagree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Disagree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Neutral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Strongly 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348525">
                <a:tc rowSpan="5">
                  <a:txBody>
                    <a:bodyPr/>
                    <a:lstStyle/>
                    <a:p>
                      <a:pPr marL="0" lvl="0" indent="0" algn="l" rtl="0">
                        <a:lnSpc>
                          <a:spcPct val="115000"/>
                        </a:lnSpc>
                        <a:spcBef>
                          <a:spcPts val="0"/>
                        </a:spcBef>
                        <a:spcAft>
                          <a:spcPts val="0"/>
                        </a:spcAft>
                        <a:buNone/>
                      </a:pPr>
                      <a:r>
                        <a:rPr lang="en" sz="1100"/>
                        <a:t>How likely are you to purchase groceries online post pandemic?</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Very unlikely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6347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Unlikely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417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Neutral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6127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D7E6B"/>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4937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Very 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7</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D7E6B"/>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2875">
                <a:tc gridSpan="2">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 sz="1100"/>
                        <a:t>21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9"/>
          <p:cNvSpPr txBox="1">
            <a:spLocks noGrp="1"/>
          </p:cNvSpPr>
          <p:nvPr>
            <p:ph type="title"/>
          </p:nvPr>
        </p:nvSpPr>
        <p:spPr>
          <a:xfrm>
            <a:off x="561600" y="78775"/>
            <a:ext cx="8229600" cy="792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solidFill>
                  <a:schemeClr val="accent6"/>
                </a:solidFill>
              </a:rPr>
              <a:t>How likely are you to purchase groceries online post-pandemic? * I prefer  </a:t>
            </a:r>
            <a:endParaRPr sz="1700">
              <a:solidFill>
                <a:schemeClr val="accent6"/>
              </a:solidFill>
            </a:endParaRPr>
          </a:p>
          <a:p>
            <a:pPr marL="0" lvl="0" indent="0" algn="ctr" rtl="0">
              <a:lnSpc>
                <a:spcPct val="115000"/>
              </a:lnSpc>
              <a:spcBef>
                <a:spcPts val="0"/>
              </a:spcBef>
              <a:spcAft>
                <a:spcPts val="0"/>
              </a:spcAft>
              <a:buNone/>
            </a:pPr>
            <a:r>
              <a:rPr lang="en" sz="1700">
                <a:solidFill>
                  <a:schemeClr val="accent6"/>
                </a:solidFill>
              </a:rPr>
              <a:t>      online grocery stores as they are well-advertised and give heavy discounts.</a:t>
            </a:r>
            <a:endParaRPr sz="1700">
              <a:solidFill>
                <a:schemeClr val="accent6"/>
              </a:solidFill>
            </a:endParaRPr>
          </a:p>
          <a:p>
            <a:pPr marL="457200" lvl="0" indent="0" algn="l" rtl="0">
              <a:lnSpc>
                <a:spcPct val="115000"/>
              </a:lnSpc>
              <a:spcBef>
                <a:spcPts val="0"/>
              </a:spcBef>
              <a:spcAft>
                <a:spcPts val="0"/>
              </a:spcAft>
              <a:buNone/>
            </a:pPr>
            <a:endParaRPr sz="1700">
              <a:solidFill>
                <a:srgbClr val="000000"/>
              </a:solidFill>
            </a:endParaRPr>
          </a:p>
        </p:txBody>
      </p:sp>
      <p:sp>
        <p:nvSpPr>
          <p:cNvPr id="783" name="Google Shape;783;p79"/>
          <p:cNvSpPr txBox="1"/>
          <p:nvPr/>
        </p:nvSpPr>
        <p:spPr>
          <a:xfrm>
            <a:off x="1083450" y="3656475"/>
            <a:ext cx="7185900" cy="12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CONCLUSION :</a:t>
            </a:r>
            <a:endParaRPr sz="900">
              <a:latin typeface="Fira Sans"/>
              <a:ea typeface="Fira Sans"/>
              <a:cs typeface="Fira Sans"/>
              <a:sym typeface="Fira Sans"/>
            </a:endParaRPr>
          </a:p>
          <a:p>
            <a:pPr marL="0" lvl="0" indent="0" algn="l" rtl="0">
              <a:lnSpc>
                <a:spcPct val="115000"/>
              </a:lnSpc>
              <a:spcBef>
                <a:spcPts val="0"/>
              </a:spcBef>
              <a:spcAft>
                <a:spcPts val="1600"/>
              </a:spcAft>
              <a:buNone/>
            </a:pPr>
            <a:r>
              <a:rPr lang="en" sz="1200">
                <a:latin typeface="Fira Sans"/>
                <a:ea typeface="Fira Sans"/>
                <a:cs typeface="Fira Sans"/>
                <a:sym typeface="Fira Sans"/>
              </a:rPr>
              <a:t>From the above table, we observe that the value of </a:t>
            </a:r>
            <a:r>
              <a:rPr lang="en" sz="1200" b="1">
                <a:latin typeface="Fira Sans"/>
                <a:ea typeface="Fira Sans"/>
                <a:cs typeface="Fira Sans"/>
                <a:sym typeface="Fira Sans"/>
              </a:rPr>
              <a:t>p </a:t>
            </a:r>
            <a:r>
              <a:rPr lang="en" sz="1200" b="1">
                <a:highlight>
                  <a:srgbClr val="FFFFFF"/>
                </a:highlight>
                <a:latin typeface="Fira Sans"/>
                <a:ea typeface="Fira Sans"/>
                <a:cs typeface="Fira Sans"/>
                <a:sym typeface="Fira Sans"/>
              </a:rPr>
              <a:t>&lt; 0.05 i.e., (0 &lt; 0.05)</a:t>
            </a:r>
            <a:r>
              <a:rPr lang="en" sz="1200">
                <a:highlight>
                  <a:srgbClr val="FFFFFF"/>
                </a:highlight>
                <a:latin typeface="Fira Sans"/>
                <a:ea typeface="Fira Sans"/>
                <a:cs typeface="Fira Sans"/>
                <a:sym typeface="Fira Sans"/>
              </a:rPr>
              <a:t>. </a:t>
            </a:r>
            <a:r>
              <a:rPr lang="en" sz="1200">
                <a:latin typeface="Fira Sans"/>
                <a:ea typeface="Fira Sans"/>
                <a:cs typeface="Fira Sans"/>
                <a:sym typeface="Fira Sans"/>
              </a:rPr>
              <a:t>Thus, we reject the Null Hypothesis. As a result, we accept Alternate Hypothesis and conclude that there is an association between the likelihood of purchasing groceries online post-pandemic and the assertion that online</a:t>
            </a:r>
            <a:r>
              <a:rPr lang="en" sz="1150">
                <a:highlight>
                  <a:srgbClr val="FFFFFF"/>
                </a:highlight>
                <a:latin typeface="Fira Sans"/>
                <a:ea typeface="Fira Sans"/>
                <a:cs typeface="Fira Sans"/>
                <a:sym typeface="Fira Sans"/>
              </a:rPr>
              <a:t> </a:t>
            </a:r>
            <a:r>
              <a:rPr lang="en" sz="1200">
                <a:latin typeface="Fira Sans"/>
                <a:ea typeface="Fira Sans"/>
                <a:cs typeface="Fira Sans"/>
                <a:sym typeface="Fira Sans"/>
              </a:rPr>
              <a:t>stores are well-advertised and give heavy discounts.</a:t>
            </a:r>
            <a:endParaRPr>
              <a:latin typeface="Roboto"/>
              <a:ea typeface="Roboto"/>
              <a:cs typeface="Roboto"/>
              <a:sym typeface="Roboto"/>
            </a:endParaRPr>
          </a:p>
        </p:txBody>
      </p:sp>
      <p:sp>
        <p:nvSpPr>
          <p:cNvPr id="784" name="Google Shape;784;p79"/>
          <p:cNvSpPr/>
          <p:nvPr/>
        </p:nvSpPr>
        <p:spPr>
          <a:xfrm>
            <a:off x="0" y="0"/>
            <a:ext cx="190800" cy="5143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9"/>
          <p:cNvSpPr/>
          <p:nvPr/>
        </p:nvSpPr>
        <p:spPr>
          <a:xfrm rot="5400000">
            <a:off x="4581000" y="562650"/>
            <a:ext cx="190800" cy="8970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86" name="Google Shape;786;p79"/>
          <p:cNvGraphicFramePr/>
          <p:nvPr/>
        </p:nvGraphicFramePr>
        <p:xfrm>
          <a:off x="1193313" y="871675"/>
          <a:ext cx="6966175" cy="2614803"/>
        </p:xfrm>
        <a:graphic>
          <a:graphicData uri="http://schemas.openxmlformats.org/drawingml/2006/table">
            <a:tbl>
              <a:tblPr>
                <a:noFill/>
                <a:tableStyleId>{E966642F-DB46-452C-B038-6476CD2300B7}</a:tableStyleId>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810850">
                  <a:extLst>
                    <a:ext uri="{9D8B030D-6E8A-4147-A177-3AD203B41FA5}">
                      <a16:colId xmlns:a16="http://schemas.microsoft.com/office/drawing/2014/main" val="20002"/>
                    </a:ext>
                  </a:extLst>
                </a:gridCol>
                <a:gridCol w="843500">
                  <a:extLst>
                    <a:ext uri="{9D8B030D-6E8A-4147-A177-3AD203B41FA5}">
                      <a16:colId xmlns:a16="http://schemas.microsoft.com/office/drawing/2014/main" val="20003"/>
                    </a:ext>
                  </a:extLst>
                </a:gridCol>
                <a:gridCol w="799950">
                  <a:extLst>
                    <a:ext uri="{9D8B030D-6E8A-4147-A177-3AD203B41FA5}">
                      <a16:colId xmlns:a16="http://schemas.microsoft.com/office/drawing/2014/main" val="20004"/>
                    </a:ext>
                  </a:extLst>
                </a:gridCol>
                <a:gridCol w="778150">
                  <a:extLst>
                    <a:ext uri="{9D8B030D-6E8A-4147-A177-3AD203B41FA5}">
                      <a16:colId xmlns:a16="http://schemas.microsoft.com/office/drawing/2014/main" val="20005"/>
                    </a:ext>
                  </a:extLst>
                </a:gridCol>
                <a:gridCol w="756350">
                  <a:extLst>
                    <a:ext uri="{9D8B030D-6E8A-4147-A177-3AD203B41FA5}">
                      <a16:colId xmlns:a16="http://schemas.microsoft.com/office/drawing/2014/main" val="20006"/>
                    </a:ext>
                  </a:extLst>
                </a:gridCol>
                <a:gridCol w="1072375">
                  <a:extLst>
                    <a:ext uri="{9D8B030D-6E8A-4147-A177-3AD203B41FA5}">
                      <a16:colId xmlns:a16="http://schemas.microsoft.com/office/drawing/2014/main" val="20007"/>
                    </a:ext>
                  </a:extLst>
                </a:gridCol>
              </a:tblGrid>
              <a:tr h="381000">
                <a:tc gridSpan="8">
                  <a:txBody>
                    <a:bodyPr/>
                    <a:lstStyle/>
                    <a:p>
                      <a:pPr marL="0" lvl="0" indent="0" algn="ctr" rtl="0">
                        <a:lnSpc>
                          <a:spcPct val="115000"/>
                        </a:lnSpc>
                        <a:spcBef>
                          <a:spcPts val="0"/>
                        </a:spcBef>
                        <a:spcAft>
                          <a:spcPts val="0"/>
                        </a:spcAft>
                        <a:buNone/>
                      </a:pPr>
                      <a:r>
                        <a:rPr lang="en" sz="1100" b="1">
                          <a:solidFill>
                            <a:srgbClr val="FFFFFF"/>
                          </a:solidFill>
                        </a:rPr>
                        <a:t>How likely are you to purchase groceries online post pandemic? * I prefer online grocery stores as they are well-advertised and give heavy discounts.</a:t>
                      </a:r>
                      <a:endParaRPr sz="1100" b="1">
                        <a:solidFill>
                          <a:srgbClr val="FFFFFF"/>
                        </a:solidFill>
                      </a:endParaRPr>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rowSpan="2" gridSpan="2">
                  <a:txBody>
                    <a:bodyPr/>
                    <a:lstStyle/>
                    <a:p>
                      <a:pPr marL="0" lvl="0" indent="0" algn="l" rtl="0">
                        <a:spcBef>
                          <a:spcPts val="0"/>
                        </a:spcBef>
                        <a:spcAft>
                          <a:spcPts val="0"/>
                        </a:spcAft>
                        <a:buNone/>
                      </a:pP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rowSpan="2" hMerge="1">
                  <a:txBody>
                    <a:bodyPr/>
                    <a:lstStyle/>
                    <a:p>
                      <a:endParaRPr lang="en-US"/>
                    </a:p>
                  </a:txBody>
                  <a:tcPr/>
                </a:tc>
                <a:tc gridSpan="5">
                  <a:txBody>
                    <a:bodyPr/>
                    <a:lstStyle/>
                    <a:p>
                      <a:pPr marL="0" lvl="0" indent="0" algn="ctr" rtl="0">
                        <a:lnSpc>
                          <a:spcPct val="115000"/>
                        </a:lnSpc>
                        <a:spcBef>
                          <a:spcPts val="0"/>
                        </a:spcBef>
                        <a:spcAft>
                          <a:spcPts val="0"/>
                        </a:spcAft>
                        <a:buNone/>
                      </a:pPr>
                      <a:r>
                        <a:rPr lang="en" sz="1100"/>
                        <a:t>I prefer online grocery stores as they are well-advertised and give heavy discounts.</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t>Total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81000">
                <a:tc gridSpan="2" vMerge="1">
                  <a:txBody>
                    <a:bodyPr/>
                    <a:lstStyle/>
                    <a:p>
                      <a:endParaRPr lang="en-US"/>
                    </a:p>
                  </a:txBody>
                  <a:tcPr/>
                </a:tc>
                <a:tc hMerge="1" vMerge="1">
                  <a:txBody>
                    <a:bodyPr/>
                    <a:lstStyle/>
                    <a:p>
                      <a:endParaRPr lang="en-US"/>
                    </a:p>
                  </a:txBody>
                  <a:tcPr/>
                </a:tc>
                <a:tc>
                  <a:txBody>
                    <a:bodyPr/>
                    <a:lstStyle/>
                    <a:p>
                      <a:pPr marL="0" lvl="0" indent="0" algn="ctr" rtl="0">
                        <a:lnSpc>
                          <a:spcPct val="115000"/>
                        </a:lnSpc>
                        <a:spcBef>
                          <a:spcPts val="0"/>
                        </a:spcBef>
                        <a:spcAft>
                          <a:spcPts val="0"/>
                        </a:spcAft>
                        <a:buNone/>
                      </a:pPr>
                      <a:r>
                        <a:rPr lang="en" sz="1100"/>
                        <a:t>Strongly Disagree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Disagree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Neutral</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a:t>Strongly Agree</a:t>
                      </a:r>
                      <a:endParaRPr sz="1100"/>
                    </a:p>
                  </a:txBody>
                  <a:tcPr marL="28575" marR="28575" marT="19050" marB="19050" anchor="b">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vMerge="1">
                  <a:txBody>
                    <a:bodyPr/>
                    <a:lstStyle/>
                    <a:p>
                      <a:endParaRPr lang="en-US"/>
                    </a:p>
                  </a:txBody>
                  <a:tcPr/>
                </a:tc>
                <a:extLst>
                  <a:ext uri="{0D108BD9-81ED-4DB2-BD59-A6C34878D82A}">
                    <a16:rowId xmlns:a16="http://schemas.microsoft.com/office/drawing/2014/main" val="10002"/>
                  </a:ext>
                </a:extLst>
              </a:tr>
              <a:tr h="209550">
                <a:tc rowSpan="5">
                  <a:txBody>
                    <a:bodyPr/>
                    <a:lstStyle/>
                    <a:p>
                      <a:pPr marL="0" lvl="0" indent="0" algn="l" rtl="0">
                        <a:lnSpc>
                          <a:spcPct val="115000"/>
                        </a:lnSpc>
                        <a:spcBef>
                          <a:spcPts val="0"/>
                        </a:spcBef>
                        <a:spcAft>
                          <a:spcPts val="0"/>
                        </a:spcAft>
                        <a:buNone/>
                      </a:pPr>
                      <a:r>
                        <a:rPr lang="en" sz="1100"/>
                        <a:t>How likely are you to purchase groceries online post pandemic?</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l" rtl="0">
                        <a:lnSpc>
                          <a:spcPct val="115000"/>
                        </a:lnSpc>
                        <a:spcBef>
                          <a:spcPts val="0"/>
                        </a:spcBef>
                        <a:spcAft>
                          <a:spcPts val="0"/>
                        </a:spcAft>
                        <a:buNone/>
                      </a:pPr>
                      <a:r>
                        <a:rPr lang="en" sz="1100"/>
                        <a:t>Very unlikely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Unlikely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Neutral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4</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41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9550">
                <a:tc vMerge="1">
                  <a:txBody>
                    <a:bodyPr/>
                    <a:lstStyle/>
                    <a:p>
                      <a:endParaRPr lang="en-US"/>
                    </a:p>
                  </a:txBody>
                  <a:tcPr/>
                </a:tc>
                <a:tc>
                  <a:txBody>
                    <a:bodyPr/>
                    <a:lstStyle/>
                    <a:p>
                      <a:pPr marL="0" lvl="0" indent="0" algn="l" rtl="0">
                        <a:lnSpc>
                          <a:spcPct val="115000"/>
                        </a:lnSpc>
                        <a:spcBef>
                          <a:spcPts val="0"/>
                        </a:spcBef>
                        <a:spcAft>
                          <a:spcPts val="0"/>
                        </a:spcAft>
                        <a:buNone/>
                      </a:pPr>
                      <a:r>
                        <a:rPr lang="en" sz="1100"/>
                        <a:t>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D7E6B"/>
                    </a:solidFill>
                  </a:tcPr>
                </a:tc>
                <a:tc>
                  <a:txBody>
                    <a:bodyPr/>
                    <a:lstStyle/>
                    <a:p>
                      <a:pPr marL="0" lvl="0" indent="0" algn="r" rtl="0">
                        <a:lnSpc>
                          <a:spcPct val="115000"/>
                        </a:lnSpc>
                        <a:spcBef>
                          <a:spcPts val="0"/>
                        </a:spcBef>
                        <a:spcAft>
                          <a:spcPts val="0"/>
                        </a:spcAft>
                        <a:buNone/>
                      </a:pPr>
                      <a:r>
                        <a:rPr lang="en" sz="1100"/>
                        <a:t>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66625">
                <a:tc vMerge="1">
                  <a:txBody>
                    <a:bodyPr/>
                    <a:lstStyle/>
                    <a:p>
                      <a:endParaRPr lang="en-US"/>
                    </a:p>
                  </a:txBody>
                  <a:tcPr/>
                </a:tc>
                <a:tc>
                  <a:txBody>
                    <a:bodyPr/>
                    <a:lstStyle/>
                    <a:p>
                      <a:pPr marL="0" lvl="0" indent="0" algn="l" rtl="0">
                        <a:lnSpc>
                          <a:spcPct val="115000"/>
                        </a:lnSpc>
                        <a:spcBef>
                          <a:spcPts val="0"/>
                        </a:spcBef>
                        <a:spcAft>
                          <a:spcPts val="0"/>
                        </a:spcAft>
                        <a:buNone/>
                      </a:pPr>
                      <a:r>
                        <a:rPr lang="en" sz="1100"/>
                        <a:t>Very likely</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 sz="1100"/>
                        <a:t>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85BADE"/>
                    </a:solidFill>
                  </a:tcPr>
                </a:tc>
                <a:tc>
                  <a:txBody>
                    <a:bodyPr/>
                    <a:lstStyle/>
                    <a:p>
                      <a:pPr marL="0" lvl="0" indent="0" algn="r" rtl="0">
                        <a:lnSpc>
                          <a:spcPct val="115000"/>
                        </a:lnSpc>
                        <a:spcBef>
                          <a:spcPts val="0"/>
                        </a:spcBef>
                        <a:spcAft>
                          <a:spcPts val="0"/>
                        </a:spcAft>
                        <a:buNone/>
                      </a:pPr>
                      <a:r>
                        <a:rPr lang="en" sz="1100"/>
                        <a:t>11</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5</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36</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9550">
                <a:tc gridSpan="2">
                  <a:txBody>
                    <a:bodyPr/>
                    <a:lstStyle/>
                    <a:p>
                      <a:pPr marL="0" lvl="0" indent="0" algn="l" rtl="0">
                        <a:lnSpc>
                          <a:spcPct val="115000"/>
                        </a:lnSpc>
                        <a:spcBef>
                          <a:spcPts val="0"/>
                        </a:spcBef>
                        <a:spcAft>
                          <a:spcPts val="0"/>
                        </a:spcAft>
                        <a:buNone/>
                      </a:pPr>
                      <a:r>
                        <a:rPr lang="en" sz="1100"/>
                        <a:t>Total</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 sz="1100"/>
                        <a:t>23</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38</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60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19</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200</a:t>
                      </a:r>
                      <a:endParaRPr sz="1100"/>
                    </a:p>
                  </a:txBody>
                  <a:tcPr marL="28575" marR="28575" marT="19050" marB="19050">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0"/>
          <p:cNvSpPr txBox="1">
            <a:spLocks noGrp="1"/>
          </p:cNvSpPr>
          <p:nvPr>
            <p:ph type="body" idx="1"/>
          </p:nvPr>
        </p:nvSpPr>
        <p:spPr>
          <a:xfrm>
            <a:off x="5975925" y="1289300"/>
            <a:ext cx="2886300" cy="1477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highlight>
                  <a:srgbClr val="CFE2F3"/>
                </a:highlight>
                <a:latin typeface="Fira Sans"/>
                <a:ea typeface="Fira Sans"/>
                <a:cs typeface="Fira Sans"/>
                <a:sym typeface="Fira Sans"/>
              </a:rPr>
              <a:t>Majority of the respondents </a:t>
            </a:r>
            <a:r>
              <a:rPr lang="en" sz="1500">
                <a:solidFill>
                  <a:schemeClr val="dk1"/>
                </a:solidFill>
                <a:highlight>
                  <a:srgbClr val="FFF2CC"/>
                </a:highlight>
                <a:latin typeface="Fira Sans"/>
                <a:ea typeface="Fira Sans"/>
                <a:cs typeface="Fira Sans"/>
                <a:sym typeface="Fira Sans"/>
              </a:rPr>
              <a:t>prefer the organised sector for</a:t>
            </a:r>
            <a:r>
              <a:rPr lang="en" sz="1500">
                <a:solidFill>
                  <a:schemeClr val="dk1"/>
                </a:solidFill>
                <a:highlight>
                  <a:srgbClr val="FCE5CD"/>
                </a:highlight>
                <a:latin typeface="Fira Sans"/>
                <a:ea typeface="Fira Sans"/>
                <a:cs typeface="Fira Sans"/>
                <a:sym typeface="Fira Sans"/>
              </a:rPr>
              <a:t> </a:t>
            </a:r>
            <a:r>
              <a:rPr lang="en" sz="1500">
                <a:solidFill>
                  <a:schemeClr val="dk1"/>
                </a:solidFill>
                <a:highlight>
                  <a:srgbClr val="CFE2F3"/>
                </a:highlight>
                <a:latin typeface="Fira Sans"/>
                <a:ea typeface="Fira Sans"/>
                <a:cs typeface="Fira Sans"/>
                <a:sym typeface="Fira Sans"/>
              </a:rPr>
              <a:t>grocery shopping with </a:t>
            </a:r>
            <a:r>
              <a:rPr lang="en" sz="1500" b="1">
                <a:solidFill>
                  <a:schemeClr val="dk1"/>
                </a:solidFill>
                <a:highlight>
                  <a:srgbClr val="CFE2F3"/>
                </a:highlight>
                <a:latin typeface="Fira Sans"/>
                <a:ea typeface="Fira Sans"/>
                <a:cs typeface="Fira Sans"/>
                <a:sym typeface="Fira Sans"/>
              </a:rPr>
              <a:t>DMart </a:t>
            </a:r>
            <a:r>
              <a:rPr lang="en" sz="1500">
                <a:solidFill>
                  <a:schemeClr val="dk1"/>
                </a:solidFill>
                <a:highlight>
                  <a:srgbClr val="FFF2CC"/>
                </a:highlight>
                <a:latin typeface="Fira Sans"/>
                <a:ea typeface="Fira Sans"/>
                <a:cs typeface="Fira Sans"/>
                <a:sym typeface="Fira Sans"/>
              </a:rPr>
              <a:t>being the most preferred </a:t>
            </a:r>
            <a:r>
              <a:rPr lang="en" sz="1500">
                <a:solidFill>
                  <a:schemeClr val="dk1"/>
                </a:solidFill>
                <a:highlight>
                  <a:srgbClr val="CFE2F3"/>
                </a:highlight>
                <a:latin typeface="Fira Sans"/>
                <a:ea typeface="Fira Sans"/>
                <a:cs typeface="Fira Sans"/>
                <a:sym typeface="Fira Sans"/>
              </a:rPr>
              <a:t>supermarket.</a:t>
            </a:r>
            <a:endParaRPr sz="1500">
              <a:solidFill>
                <a:schemeClr val="dk1"/>
              </a:solidFill>
              <a:highlight>
                <a:srgbClr val="CFE2F3"/>
              </a:highlight>
              <a:latin typeface="Fira Sans"/>
              <a:ea typeface="Fira Sans"/>
              <a:cs typeface="Fira Sans"/>
              <a:sym typeface="Fira Sans"/>
            </a:endParaRPr>
          </a:p>
        </p:txBody>
      </p:sp>
      <p:sp>
        <p:nvSpPr>
          <p:cNvPr id="792" name="Google Shape;792;p80"/>
          <p:cNvSpPr txBox="1">
            <a:spLocks noGrp="1"/>
          </p:cNvSpPr>
          <p:nvPr>
            <p:ph type="title"/>
          </p:nvPr>
        </p:nvSpPr>
        <p:spPr>
          <a:xfrm>
            <a:off x="328975" y="189500"/>
            <a:ext cx="8533200" cy="572700"/>
          </a:xfrm>
          <a:prstGeom prst="rect">
            <a:avLst/>
          </a:prstGeom>
          <a:solidFill>
            <a:srgbClr val="EFEFE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t>CONCLUSIONS</a:t>
            </a:r>
            <a:endParaRPr sz="3000"/>
          </a:p>
        </p:txBody>
      </p:sp>
      <p:sp>
        <p:nvSpPr>
          <p:cNvPr id="793" name="Google Shape;793;p80"/>
          <p:cNvSpPr txBox="1"/>
          <p:nvPr/>
        </p:nvSpPr>
        <p:spPr>
          <a:xfrm>
            <a:off x="5975925" y="3171225"/>
            <a:ext cx="28863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highlight>
                  <a:srgbClr val="CFE2F3"/>
                </a:highlight>
                <a:latin typeface="Fira Sans"/>
                <a:ea typeface="Fira Sans"/>
                <a:cs typeface="Fira Sans"/>
                <a:sym typeface="Fira Sans"/>
              </a:rPr>
              <a:t>More than 3/4th of the sample </a:t>
            </a:r>
            <a:r>
              <a:rPr lang="en" sz="1500">
                <a:solidFill>
                  <a:schemeClr val="dk1"/>
                </a:solidFill>
                <a:highlight>
                  <a:srgbClr val="FFF2CC"/>
                </a:highlight>
                <a:latin typeface="Fira Sans"/>
                <a:ea typeface="Fira Sans"/>
                <a:cs typeface="Fira Sans"/>
                <a:sym typeface="Fira Sans"/>
              </a:rPr>
              <a:t>prefers </a:t>
            </a:r>
            <a:r>
              <a:rPr lang="en" sz="1500" b="1">
                <a:solidFill>
                  <a:schemeClr val="dk1"/>
                </a:solidFill>
                <a:highlight>
                  <a:srgbClr val="FFF2CC"/>
                </a:highlight>
                <a:latin typeface="Fira Sans"/>
                <a:ea typeface="Fira Sans"/>
                <a:cs typeface="Fira Sans"/>
                <a:sym typeface="Fira Sans"/>
              </a:rPr>
              <a:t>shopping </a:t>
            </a:r>
            <a:r>
              <a:rPr lang="en" sz="1500">
                <a:solidFill>
                  <a:schemeClr val="dk1"/>
                </a:solidFill>
                <a:highlight>
                  <a:srgbClr val="FFF2CC"/>
                </a:highlight>
                <a:latin typeface="Fira Sans"/>
                <a:ea typeface="Fira Sans"/>
                <a:cs typeface="Fira Sans"/>
                <a:sym typeface="Fira Sans"/>
              </a:rPr>
              <a:t>for </a:t>
            </a:r>
            <a:r>
              <a:rPr lang="en" sz="1500">
                <a:solidFill>
                  <a:schemeClr val="dk1"/>
                </a:solidFill>
                <a:highlight>
                  <a:srgbClr val="CFE2F3"/>
                </a:highlight>
                <a:latin typeface="Fira Sans"/>
                <a:ea typeface="Fira Sans"/>
                <a:cs typeface="Fira Sans"/>
                <a:sym typeface="Fira Sans"/>
              </a:rPr>
              <a:t>perishables </a:t>
            </a:r>
            <a:r>
              <a:rPr lang="en" sz="1500" b="1">
                <a:solidFill>
                  <a:schemeClr val="dk1"/>
                </a:solidFill>
                <a:highlight>
                  <a:srgbClr val="CFE2F3"/>
                </a:highlight>
                <a:latin typeface="Fira Sans"/>
                <a:ea typeface="Fira Sans"/>
                <a:cs typeface="Fira Sans"/>
                <a:sym typeface="Fira Sans"/>
              </a:rPr>
              <a:t>in person.</a:t>
            </a:r>
            <a:endParaRPr sz="1500" b="1">
              <a:highlight>
                <a:srgbClr val="CFE2F3"/>
              </a:highlight>
              <a:latin typeface="Roboto"/>
              <a:ea typeface="Roboto"/>
              <a:cs typeface="Roboto"/>
              <a:sym typeface="Roboto"/>
            </a:endParaRPr>
          </a:p>
        </p:txBody>
      </p:sp>
      <p:pic>
        <p:nvPicPr>
          <p:cNvPr id="794" name="Google Shape;794;p80"/>
          <p:cNvPicPr preferRelativeResize="0"/>
          <p:nvPr/>
        </p:nvPicPr>
        <p:blipFill>
          <a:blip r:embed="rId3">
            <a:alphaModFix/>
          </a:blip>
          <a:stretch>
            <a:fillRect/>
          </a:stretch>
        </p:blipFill>
        <p:spPr>
          <a:xfrm>
            <a:off x="328975" y="914600"/>
            <a:ext cx="5162400" cy="387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1"/>
          <p:cNvSpPr txBox="1"/>
          <p:nvPr/>
        </p:nvSpPr>
        <p:spPr>
          <a:xfrm>
            <a:off x="523375" y="3481250"/>
            <a:ext cx="3007500" cy="1249500"/>
          </a:xfrm>
          <a:prstGeom prst="rect">
            <a:avLst/>
          </a:prstGeom>
          <a:noFill/>
          <a:ln w="9525" cap="flat" cmpd="sng">
            <a:solidFill>
              <a:srgbClr val="85BA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Guntur Medium"/>
                <a:ea typeface="Hind Guntur Medium"/>
                <a:cs typeface="Hind Guntur Medium"/>
                <a:sym typeface="Hind Guntur Medium"/>
              </a:rPr>
              <a:t>A major chunk of the respondents began online grocery shopping during the onset of the COVID-19 pandemic.</a:t>
            </a:r>
            <a:endParaRPr>
              <a:latin typeface="Hind Guntur Medium"/>
              <a:ea typeface="Hind Guntur Medium"/>
              <a:cs typeface="Hind Guntur Medium"/>
              <a:sym typeface="Hind Guntur Medium"/>
            </a:endParaRPr>
          </a:p>
        </p:txBody>
      </p:sp>
      <p:sp>
        <p:nvSpPr>
          <p:cNvPr id="800" name="Google Shape;800;p81"/>
          <p:cNvSpPr txBox="1"/>
          <p:nvPr/>
        </p:nvSpPr>
        <p:spPr>
          <a:xfrm>
            <a:off x="523375" y="1894750"/>
            <a:ext cx="3007500" cy="1249500"/>
          </a:xfrm>
          <a:prstGeom prst="rect">
            <a:avLst/>
          </a:prstGeom>
          <a:solidFill>
            <a:srgbClr val="E6DBE0"/>
          </a:solidFill>
          <a:ln w="9525" cap="flat" cmpd="sng">
            <a:solidFill>
              <a:srgbClr val="0071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Hind Guntur"/>
                <a:ea typeface="Hind Guntur"/>
                <a:cs typeface="Hind Guntur"/>
                <a:sym typeface="Hind Guntur"/>
              </a:rPr>
              <a:t>BigBasket</a:t>
            </a:r>
            <a:r>
              <a:rPr lang="en">
                <a:solidFill>
                  <a:schemeClr val="dk1"/>
                </a:solidFill>
                <a:latin typeface="Hind Guntur Medium"/>
                <a:ea typeface="Hind Guntur Medium"/>
                <a:cs typeface="Hind Guntur Medium"/>
                <a:sym typeface="Hind Guntur Medium"/>
              </a:rPr>
              <a:t> is the most preferred app to shop for groceries online. Followed by Amazon and Grofers.</a:t>
            </a:r>
            <a:endParaRPr>
              <a:latin typeface="Hind Guntur Medium"/>
              <a:ea typeface="Hind Guntur Medium"/>
              <a:cs typeface="Hind Guntur Medium"/>
              <a:sym typeface="Hind Guntur Medium"/>
            </a:endParaRPr>
          </a:p>
        </p:txBody>
      </p:sp>
      <p:sp>
        <p:nvSpPr>
          <p:cNvPr id="801" name="Google Shape;801;p81"/>
          <p:cNvSpPr txBox="1"/>
          <p:nvPr/>
        </p:nvSpPr>
        <p:spPr>
          <a:xfrm>
            <a:off x="523375" y="308250"/>
            <a:ext cx="3007500" cy="1249500"/>
          </a:xfrm>
          <a:prstGeom prst="rect">
            <a:avLst/>
          </a:prstGeom>
          <a:noFill/>
          <a:ln w="9525" cap="flat" cmpd="sng">
            <a:solidFill>
              <a:srgbClr val="85BA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Hind Guntur"/>
                <a:ea typeface="Hind Guntur"/>
                <a:cs typeface="Hind Guntur"/>
                <a:sym typeface="Hind Guntur"/>
              </a:rPr>
              <a:t>Convenience, Quick delivery, and good discounts</a:t>
            </a:r>
            <a:r>
              <a:rPr lang="en">
                <a:solidFill>
                  <a:schemeClr val="dk1"/>
                </a:solidFill>
                <a:latin typeface="Hind Guntur Medium"/>
                <a:ea typeface="Hind Guntur Medium"/>
                <a:cs typeface="Hind Guntur Medium"/>
                <a:sym typeface="Hind Guntur Medium"/>
              </a:rPr>
              <a:t> are the primary driving factors that makes people shop for groceries online.</a:t>
            </a:r>
            <a:endParaRPr sz="1000">
              <a:latin typeface="Hind Guntur Medium"/>
              <a:ea typeface="Hind Guntur Medium"/>
              <a:cs typeface="Hind Guntur Medium"/>
              <a:sym typeface="Hind Guntur Medium"/>
            </a:endParaRPr>
          </a:p>
        </p:txBody>
      </p:sp>
      <p:pic>
        <p:nvPicPr>
          <p:cNvPr id="802" name="Google Shape;802;p81"/>
          <p:cNvPicPr preferRelativeResize="0"/>
          <p:nvPr/>
        </p:nvPicPr>
        <p:blipFill>
          <a:blip r:embed="rId3">
            <a:alphaModFix/>
          </a:blip>
          <a:stretch>
            <a:fillRect/>
          </a:stretch>
        </p:blipFill>
        <p:spPr>
          <a:xfrm>
            <a:off x="3934200" y="147188"/>
            <a:ext cx="4911624" cy="484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2"/>
          <p:cNvSpPr txBox="1"/>
          <p:nvPr/>
        </p:nvSpPr>
        <p:spPr>
          <a:xfrm>
            <a:off x="6038100" y="3193350"/>
            <a:ext cx="2648700" cy="1743300"/>
          </a:xfrm>
          <a:prstGeom prst="rect">
            <a:avLst/>
          </a:prstGeom>
          <a:noFill/>
          <a:ln w="9525" cap="flat" cmpd="sng">
            <a:solidFill>
              <a:srgbClr val="85BADE"/>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Hind Guntur Medium"/>
                <a:ea typeface="Hind Guntur Medium"/>
                <a:cs typeface="Hind Guntur Medium"/>
                <a:sym typeface="Hind Guntur Medium"/>
              </a:rPr>
              <a:t>On the whole, respondents had a positive outlook on online grocery shopping and a majority claimed to continue shopping online post pandemic.</a:t>
            </a:r>
            <a:endParaRPr sz="1500">
              <a:latin typeface="Hind Guntur Medium"/>
              <a:ea typeface="Hind Guntur Medium"/>
              <a:cs typeface="Hind Guntur Medium"/>
              <a:sym typeface="Hind Guntur Medium"/>
            </a:endParaRPr>
          </a:p>
        </p:txBody>
      </p:sp>
      <p:sp>
        <p:nvSpPr>
          <p:cNvPr id="808" name="Google Shape;808;p82"/>
          <p:cNvSpPr txBox="1"/>
          <p:nvPr/>
        </p:nvSpPr>
        <p:spPr>
          <a:xfrm>
            <a:off x="3108450" y="207050"/>
            <a:ext cx="2353800" cy="1212000"/>
          </a:xfrm>
          <a:prstGeom prst="rect">
            <a:avLst/>
          </a:prstGeom>
          <a:noFill/>
          <a:ln w="9525" cap="flat" cmpd="sng">
            <a:solidFill>
              <a:srgbClr val="E06666"/>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Hind Guntur Medium"/>
                <a:ea typeface="Hind Guntur Medium"/>
                <a:cs typeface="Hind Guntur Medium"/>
                <a:sym typeface="Hind Guntur Medium"/>
              </a:rPr>
              <a:t>Credit/Debit cards are the most preferred payment mode and Digital Wallets is the least preferred.</a:t>
            </a:r>
            <a:endParaRPr sz="1500">
              <a:latin typeface="Hind Guntur Medium"/>
              <a:ea typeface="Hind Guntur Medium"/>
              <a:cs typeface="Hind Guntur Medium"/>
              <a:sym typeface="Hind Guntur Medium"/>
            </a:endParaRPr>
          </a:p>
        </p:txBody>
      </p:sp>
      <p:sp>
        <p:nvSpPr>
          <p:cNvPr id="809" name="Google Shape;809;p82"/>
          <p:cNvSpPr txBox="1"/>
          <p:nvPr/>
        </p:nvSpPr>
        <p:spPr>
          <a:xfrm>
            <a:off x="270825" y="207050"/>
            <a:ext cx="2648700" cy="1212000"/>
          </a:xfrm>
          <a:prstGeom prst="rect">
            <a:avLst/>
          </a:prstGeom>
          <a:noFill/>
          <a:ln w="9525" cap="flat" cmpd="sng">
            <a:solidFill>
              <a:srgbClr val="85BADE"/>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Hind Guntur Medium"/>
                <a:ea typeface="Hind Guntur Medium"/>
                <a:cs typeface="Hind Guntur Medium"/>
                <a:sym typeface="Hind Guntur Medium"/>
              </a:rPr>
              <a:t>After the onset of COVID-19, grocery apps have been the most preferred mode of grocery shopping.</a:t>
            </a:r>
            <a:endParaRPr sz="1500">
              <a:latin typeface="Hind Guntur Medium"/>
              <a:ea typeface="Hind Guntur Medium"/>
              <a:cs typeface="Hind Guntur Medium"/>
              <a:sym typeface="Hind Guntur Medium"/>
            </a:endParaRPr>
          </a:p>
        </p:txBody>
      </p:sp>
      <p:pic>
        <p:nvPicPr>
          <p:cNvPr id="810" name="Google Shape;810;p82"/>
          <p:cNvPicPr preferRelativeResize="0"/>
          <p:nvPr/>
        </p:nvPicPr>
        <p:blipFill>
          <a:blip r:embed="rId3">
            <a:alphaModFix/>
          </a:blip>
          <a:stretch>
            <a:fillRect/>
          </a:stretch>
        </p:blipFill>
        <p:spPr>
          <a:xfrm>
            <a:off x="5651175" y="152400"/>
            <a:ext cx="2888550" cy="2888550"/>
          </a:xfrm>
          <a:prstGeom prst="rect">
            <a:avLst/>
          </a:prstGeom>
          <a:noFill/>
          <a:ln>
            <a:noFill/>
          </a:ln>
        </p:spPr>
      </p:pic>
      <p:pic>
        <p:nvPicPr>
          <p:cNvPr id="811" name="Google Shape;811;p82"/>
          <p:cNvPicPr preferRelativeResize="0"/>
          <p:nvPr/>
        </p:nvPicPr>
        <p:blipFill>
          <a:blip r:embed="rId4">
            <a:alphaModFix/>
          </a:blip>
          <a:stretch>
            <a:fillRect/>
          </a:stretch>
        </p:blipFill>
        <p:spPr>
          <a:xfrm>
            <a:off x="514675" y="1579125"/>
            <a:ext cx="4786075" cy="34196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3"/>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FUTURE OF GROCERY SHOPPING</a:t>
            </a:r>
            <a:endParaRPr sz="3000"/>
          </a:p>
        </p:txBody>
      </p:sp>
      <p:sp>
        <p:nvSpPr>
          <p:cNvPr id="817" name="Google Shape;817;p83"/>
          <p:cNvSpPr txBox="1">
            <a:spLocks noGrp="1"/>
          </p:cNvSpPr>
          <p:nvPr>
            <p:ph type="body" idx="1"/>
          </p:nvPr>
        </p:nvSpPr>
        <p:spPr>
          <a:xfrm>
            <a:off x="507700" y="1461250"/>
            <a:ext cx="3642000" cy="1639200"/>
          </a:xfrm>
          <a:prstGeom prst="rect">
            <a:avLst/>
          </a:prstGeom>
          <a:solidFill>
            <a:srgbClr val="FFF2CC"/>
          </a:solidFill>
        </p:spPr>
        <p:txBody>
          <a:bodyPr spcFirstLastPara="1" wrap="square" lIns="91425" tIns="91425" rIns="91425" bIns="91425" anchor="t" anchorCtr="0">
            <a:spAutoFit/>
          </a:bodyPr>
          <a:lstStyle/>
          <a:p>
            <a:pPr marL="0" lvl="0" indent="0" algn="l" rtl="0">
              <a:spcBef>
                <a:spcPts val="0"/>
              </a:spcBef>
              <a:spcAft>
                <a:spcPts val="0"/>
              </a:spcAft>
              <a:buNone/>
            </a:pPr>
            <a:r>
              <a:rPr lang="en" sz="1400">
                <a:solidFill>
                  <a:schemeClr val="dk1"/>
                </a:solidFill>
                <a:latin typeface="Fira Sans"/>
                <a:ea typeface="Fira Sans"/>
                <a:cs typeface="Fira Sans"/>
                <a:sym typeface="Fira Sans"/>
              </a:rPr>
              <a:t>With E-commerce in India being one of the most dynamically growing industry owing to internet penetration, and consumer’s lifestyle changes, </a:t>
            </a:r>
            <a:r>
              <a:rPr lang="en" sz="1400" b="1">
                <a:solidFill>
                  <a:schemeClr val="dk1"/>
                </a:solidFill>
                <a:latin typeface="Fira Sans"/>
                <a:ea typeface="Fira Sans"/>
                <a:cs typeface="Fira Sans"/>
                <a:sym typeface="Fira Sans"/>
              </a:rPr>
              <a:t>online grocery shopping</a:t>
            </a:r>
            <a:r>
              <a:rPr lang="en" sz="1400">
                <a:solidFill>
                  <a:schemeClr val="dk1"/>
                </a:solidFill>
                <a:latin typeface="Fira Sans"/>
                <a:ea typeface="Fira Sans"/>
                <a:cs typeface="Fira Sans"/>
                <a:sym typeface="Fira Sans"/>
              </a:rPr>
              <a:t> </a:t>
            </a:r>
            <a:r>
              <a:rPr lang="en" sz="1400" b="1">
                <a:solidFill>
                  <a:schemeClr val="dk1"/>
                </a:solidFill>
                <a:latin typeface="Fira Sans"/>
                <a:ea typeface="Fira Sans"/>
                <a:cs typeface="Fira Sans"/>
                <a:sym typeface="Fira Sans"/>
              </a:rPr>
              <a:t>has emerged to be one of the strongest subset of the retail sector. </a:t>
            </a:r>
            <a:endParaRPr sz="1400" b="1">
              <a:solidFill>
                <a:schemeClr val="dk1"/>
              </a:solidFill>
              <a:latin typeface="Fira Sans"/>
              <a:ea typeface="Fira Sans"/>
              <a:cs typeface="Fira Sans"/>
              <a:sym typeface="Fira Sans"/>
            </a:endParaRPr>
          </a:p>
        </p:txBody>
      </p:sp>
      <p:pic>
        <p:nvPicPr>
          <p:cNvPr id="818" name="Google Shape;818;p83"/>
          <p:cNvPicPr preferRelativeResize="0"/>
          <p:nvPr/>
        </p:nvPicPr>
        <p:blipFill>
          <a:blip r:embed="rId3">
            <a:alphaModFix/>
          </a:blip>
          <a:stretch>
            <a:fillRect/>
          </a:stretch>
        </p:blipFill>
        <p:spPr>
          <a:xfrm>
            <a:off x="4398075" y="1329475"/>
            <a:ext cx="4526774" cy="3292225"/>
          </a:xfrm>
          <a:prstGeom prst="rect">
            <a:avLst/>
          </a:prstGeom>
          <a:noFill/>
          <a:ln>
            <a:noFill/>
          </a:ln>
        </p:spPr>
      </p:pic>
      <p:sp>
        <p:nvSpPr>
          <p:cNvPr id="819" name="Google Shape;819;p83"/>
          <p:cNvSpPr txBox="1"/>
          <p:nvPr/>
        </p:nvSpPr>
        <p:spPr>
          <a:xfrm>
            <a:off x="507700" y="3433325"/>
            <a:ext cx="3642000" cy="10467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Online grocery shopping goes hand in hand with offline shopping</a:t>
            </a:r>
            <a:r>
              <a:rPr lang="en">
                <a:latin typeface="Fira Sans"/>
                <a:ea typeface="Fira Sans"/>
                <a:cs typeface="Fira Sans"/>
                <a:sym typeface="Fira Sans"/>
              </a:rPr>
              <a:t> and is regarded as a more technically advanced pastime.</a:t>
            </a:r>
            <a:endParaRPr>
              <a:latin typeface="Fira Sans"/>
              <a:ea typeface="Fira Sans"/>
              <a:cs typeface="Fira Sans"/>
              <a:sym typeface="Fir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4"/>
          <p:cNvSpPr txBox="1">
            <a:spLocks noGrp="1"/>
          </p:cNvSpPr>
          <p:nvPr>
            <p:ph type="subTitle" idx="1"/>
          </p:nvPr>
        </p:nvSpPr>
        <p:spPr>
          <a:xfrm>
            <a:off x="5751575" y="341413"/>
            <a:ext cx="2640300" cy="714300"/>
          </a:xfrm>
          <a:prstGeom prst="rect">
            <a:avLst/>
          </a:prstGeom>
          <a:solidFill>
            <a:srgbClr val="D9EAD3"/>
          </a:solidFill>
        </p:spPr>
        <p:txBody>
          <a:bodyPr spcFirstLastPara="1" wrap="square" lIns="91425" tIns="91425" rIns="91425" bIns="91425" anchor="ctr" anchorCtr="0">
            <a:spAutoFit/>
          </a:bodyPr>
          <a:lstStyle/>
          <a:p>
            <a:pPr marL="0" lvl="0" indent="0" algn="ctr" rtl="0">
              <a:lnSpc>
                <a:spcPct val="115000"/>
              </a:lnSpc>
              <a:spcBef>
                <a:spcPts val="0"/>
              </a:spcBef>
              <a:spcAft>
                <a:spcPts val="0"/>
              </a:spcAft>
              <a:buNone/>
            </a:pPr>
            <a:r>
              <a:rPr lang="en" b="1"/>
              <a:t>Guided discovery and product recommendations</a:t>
            </a:r>
            <a:endParaRPr b="1"/>
          </a:p>
        </p:txBody>
      </p:sp>
      <p:sp>
        <p:nvSpPr>
          <p:cNvPr id="825" name="Google Shape;825;p84"/>
          <p:cNvSpPr txBox="1">
            <a:spLocks noGrp="1"/>
          </p:cNvSpPr>
          <p:nvPr>
            <p:ph type="subTitle" idx="1"/>
          </p:nvPr>
        </p:nvSpPr>
        <p:spPr>
          <a:xfrm>
            <a:off x="5751575" y="1321163"/>
            <a:ext cx="2640300" cy="677100"/>
          </a:xfrm>
          <a:prstGeom prst="rect">
            <a:avLst/>
          </a:prstGeom>
          <a:solidFill>
            <a:srgbClr val="D9EAD3"/>
          </a:solidFill>
        </p:spPr>
        <p:txBody>
          <a:bodyPr spcFirstLastPara="1" wrap="square" lIns="91425" tIns="91425" rIns="91425" bIns="91425" anchor="ctr" anchorCtr="0">
            <a:spAutoFit/>
          </a:bodyPr>
          <a:lstStyle/>
          <a:p>
            <a:pPr marL="0" lvl="0" indent="0" algn="ctr" rtl="0">
              <a:spcBef>
                <a:spcPts val="0"/>
              </a:spcBef>
              <a:spcAft>
                <a:spcPts val="0"/>
              </a:spcAft>
              <a:buNone/>
            </a:pPr>
            <a:r>
              <a:rPr lang="en" b="1"/>
              <a:t>Responsive and simple </a:t>
            </a:r>
            <a:endParaRPr b="1"/>
          </a:p>
          <a:p>
            <a:pPr marL="0" lvl="0" indent="0" algn="ctr" rtl="0">
              <a:spcBef>
                <a:spcPts val="0"/>
              </a:spcBef>
              <a:spcAft>
                <a:spcPts val="0"/>
              </a:spcAft>
              <a:buNone/>
            </a:pPr>
            <a:r>
              <a:rPr lang="en" b="1"/>
              <a:t>web design</a:t>
            </a:r>
            <a:endParaRPr b="1">
              <a:solidFill>
                <a:schemeClr val="dk1"/>
              </a:solidFill>
            </a:endParaRPr>
          </a:p>
        </p:txBody>
      </p:sp>
      <p:sp>
        <p:nvSpPr>
          <p:cNvPr id="826" name="Google Shape;826;p84"/>
          <p:cNvSpPr txBox="1">
            <a:spLocks noGrp="1"/>
          </p:cNvSpPr>
          <p:nvPr>
            <p:ph type="subTitle" idx="1"/>
          </p:nvPr>
        </p:nvSpPr>
        <p:spPr>
          <a:xfrm>
            <a:off x="1686575" y="3472500"/>
            <a:ext cx="2640300" cy="677100"/>
          </a:xfrm>
          <a:prstGeom prst="rect">
            <a:avLst/>
          </a:prstGeom>
          <a:solidFill>
            <a:srgbClr val="EAE0E4"/>
          </a:solidFill>
        </p:spPr>
        <p:txBody>
          <a:bodyPr spcFirstLastPara="1" wrap="square" lIns="91425" tIns="91425" rIns="91425" bIns="91425" anchor="ctr" anchorCtr="0">
            <a:spAutoFit/>
          </a:bodyPr>
          <a:lstStyle/>
          <a:p>
            <a:pPr marL="0" lvl="0" indent="0" algn="ctr" rtl="0">
              <a:spcBef>
                <a:spcPts val="0"/>
              </a:spcBef>
              <a:spcAft>
                <a:spcPts val="0"/>
              </a:spcAft>
              <a:buNone/>
            </a:pPr>
            <a:r>
              <a:rPr lang="en" b="1"/>
              <a:t>Eliminate check out distractions</a:t>
            </a:r>
            <a:endParaRPr b="1"/>
          </a:p>
        </p:txBody>
      </p:sp>
      <p:sp>
        <p:nvSpPr>
          <p:cNvPr id="827" name="Google Shape;827;p84"/>
          <p:cNvSpPr txBox="1">
            <a:spLocks noGrp="1"/>
          </p:cNvSpPr>
          <p:nvPr>
            <p:ph type="title" idx="15"/>
          </p:nvPr>
        </p:nvSpPr>
        <p:spPr>
          <a:xfrm rot="-5400000">
            <a:off x="-1237700" y="1926050"/>
            <a:ext cx="3606600" cy="677100"/>
          </a:xfrm>
          <a:prstGeom prst="rect">
            <a:avLst/>
          </a:prstGeom>
          <a:solidFill>
            <a:srgbClr val="F3F3F3"/>
          </a:solidFill>
        </p:spPr>
        <p:txBody>
          <a:bodyPr spcFirstLastPara="1" wrap="square" lIns="91425" tIns="91425" rIns="91425" bIns="91425" anchor="ctr" anchorCtr="0">
            <a:spAutoFit/>
          </a:bodyPr>
          <a:lstStyle/>
          <a:p>
            <a:pPr marL="0" lvl="0" indent="0" algn="ctr" rtl="0">
              <a:spcBef>
                <a:spcPts val="0"/>
              </a:spcBef>
              <a:spcAft>
                <a:spcPts val="0"/>
              </a:spcAft>
              <a:buNone/>
            </a:pPr>
            <a:r>
              <a:rPr lang="en" sz="3200"/>
              <a:t>RECOMMENDATIONS</a:t>
            </a:r>
            <a:endParaRPr sz="3200"/>
          </a:p>
        </p:txBody>
      </p:sp>
      <p:pic>
        <p:nvPicPr>
          <p:cNvPr id="828" name="Google Shape;828;p84"/>
          <p:cNvPicPr preferRelativeResize="0"/>
          <p:nvPr/>
        </p:nvPicPr>
        <p:blipFill rotWithShape="1">
          <a:blip r:embed="rId3">
            <a:alphaModFix/>
          </a:blip>
          <a:srcRect/>
          <a:stretch/>
        </p:blipFill>
        <p:spPr>
          <a:xfrm>
            <a:off x="904150" y="190563"/>
            <a:ext cx="3897950" cy="2938325"/>
          </a:xfrm>
          <a:prstGeom prst="rect">
            <a:avLst/>
          </a:prstGeom>
          <a:noFill/>
          <a:ln>
            <a:noFill/>
          </a:ln>
        </p:spPr>
      </p:pic>
      <p:pic>
        <p:nvPicPr>
          <p:cNvPr id="829" name="Google Shape;829;p84"/>
          <p:cNvPicPr preferRelativeResize="0"/>
          <p:nvPr/>
        </p:nvPicPr>
        <p:blipFill>
          <a:blip r:embed="rId4">
            <a:alphaModFix/>
          </a:blip>
          <a:stretch>
            <a:fillRect/>
          </a:stretch>
        </p:blipFill>
        <p:spPr>
          <a:xfrm>
            <a:off x="4945850" y="2319725"/>
            <a:ext cx="4045774" cy="24649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5"/>
          <p:cNvSpPr txBox="1">
            <a:spLocks noGrp="1"/>
          </p:cNvSpPr>
          <p:nvPr>
            <p:ph type="title"/>
          </p:nvPr>
        </p:nvSpPr>
        <p:spPr>
          <a:xfrm>
            <a:off x="2637125" y="165950"/>
            <a:ext cx="3563400" cy="651300"/>
          </a:xfrm>
          <a:prstGeom prst="rect">
            <a:avLst/>
          </a:prstGeom>
          <a:solidFill>
            <a:srgbClr val="F3F3F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200"/>
              <a:t>RECOMMENDATIONS</a:t>
            </a:r>
            <a:endParaRPr sz="3200"/>
          </a:p>
          <a:p>
            <a:pPr marL="0" lvl="0" indent="0" algn="ctr" rtl="0">
              <a:spcBef>
                <a:spcPts val="0"/>
              </a:spcBef>
              <a:spcAft>
                <a:spcPts val="0"/>
              </a:spcAft>
              <a:buNone/>
            </a:pPr>
            <a:endParaRPr/>
          </a:p>
        </p:txBody>
      </p:sp>
      <p:sp>
        <p:nvSpPr>
          <p:cNvPr id="835" name="Google Shape;835;p85"/>
          <p:cNvSpPr txBox="1">
            <a:spLocks noGrp="1"/>
          </p:cNvSpPr>
          <p:nvPr>
            <p:ph type="subTitle" idx="4294967295"/>
          </p:nvPr>
        </p:nvSpPr>
        <p:spPr>
          <a:xfrm>
            <a:off x="5252475" y="3338100"/>
            <a:ext cx="2262600" cy="496800"/>
          </a:xfrm>
          <a:prstGeom prst="rect">
            <a:avLst/>
          </a:prstGeom>
          <a:solidFill>
            <a:srgbClr val="FFF2CC"/>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Hind Guntur"/>
                <a:ea typeface="Hind Guntur"/>
                <a:cs typeface="Hind Guntur"/>
                <a:sym typeface="Hind Guntur"/>
              </a:rPr>
              <a:t>Do not force Sign-up</a:t>
            </a:r>
            <a:endParaRPr sz="1600" b="1">
              <a:latin typeface="Hind Guntur"/>
              <a:ea typeface="Hind Guntur"/>
              <a:cs typeface="Hind Guntur"/>
              <a:sym typeface="Hind Guntur"/>
            </a:endParaRPr>
          </a:p>
        </p:txBody>
      </p:sp>
      <p:sp>
        <p:nvSpPr>
          <p:cNvPr id="836" name="Google Shape;836;p85"/>
          <p:cNvSpPr txBox="1">
            <a:spLocks noGrp="1"/>
          </p:cNvSpPr>
          <p:nvPr>
            <p:ph type="subTitle" idx="4294967295"/>
          </p:nvPr>
        </p:nvSpPr>
        <p:spPr>
          <a:xfrm>
            <a:off x="939425" y="1272748"/>
            <a:ext cx="2096100" cy="699600"/>
          </a:xfrm>
          <a:prstGeom prst="rect">
            <a:avLst/>
          </a:prstGeom>
          <a:solidFill>
            <a:srgbClr val="D0E0E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Hind Guntur"/>
                <a:ea typeface="Hind Guntur"/>
                <a:cs typeface="Hind Guntur"/>
                <a:sym typeface="Hind Guntur"/>
              </a:rPr>
              <a:t>Live chat and customer support</a:t>
            </a:r>
            <a:endParaRPr sz="1600" b="1">
              <a:latin typeface="Hind Guntur"/>
              <a:ea typeface="Hind Guntur"/>
              <a:cs typeface="Hind Guntur"/>
              <a:sym typeface="Hind Guntur"/>
            </a:endParaRPr>
          </a:p>
        </p:txBody>
      </p:sp>
      <p:sp>
        <p:nvSpPr>
          <p:cNvPr id="837" name="Google Shape;837;p85"/>
          <p:cNvSpPr txBox="1">
            <a:spLocks noGrp="1"/>
          </p:cNvSpPr>
          <p:nvPr>
            <p:ph type="subTitle" idx="4294967295"/>
          </p:nvPr>
        </p:nvSpPr>
        <p:spPr>
          <a:xfrm>
            <a:off x="5252475" y="4151850"/>
            <a:ext cx="2262600" cy="496800"/>
          </a:xfrm>
          <a:prstGeom prst="rect">
            <a:avLst/>
          </a:prstGeom>
          <a:solidFill>
            <a:srgbClr val="FFF2CC"/>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Hind Guntur"/>
                <a:ea typeface="Hind Guntur"/>
                <a:cs typeface="Hind Guntur"/>
                <a:sym typeface="Hind Guntur"/>
              </a:rPr>
              <a:t>Strong marketing</a:t>
            </a:r>
            <a:endParaRPr sz="1600" b="1">
              <a:latin typeface="Hind Guntur"/>
              <a:ea typeface="Hind Guntur"/>
              <a:cs typeface="Hind Guntur"/>
              <a:sym typeface="Hind Guntur"/>
            </a:endParaRPr>
          </a:p>
        </p:txBody>
      </p:sp>
      <p:pic>
        <p:nvPicPr>
          <p:cNvPr id="838" name="Google Shape;838;p85"/>
          <p:cNvPicPr preferRelativeResize="0"/>
          <p:nvPr/>
        </p:nvPicPr>
        <p:blipFill>
          <a:blip r:embed="rId3">
            <a:alphaModFix/>
          </a:blip>
          <a:stretch>
            <a:fillRect/>
          </a:stretch>
        </p:blipFill>
        <p:spPr>
          <a:xfrm>
            <a:off x="321950" y="2151025"/>
            <a:ext cx="3758051" cy="2866124"/>
          </a:xfrm>
          <a:prstGeom prst="rect">
            <a:avLst/>
          </a:prstGeom>
          <a:noFill/>
          <a:ln>
            <a:noFill/>
          </a:ln>
        </p:spPr>
      </p:pic>
      <p:pic>
        <p:nvPicPr>
          <p:cNvPr id="839" name="Google Shape;839;p85"/>
          <p:cNvPicPr preferRelativeResize="0"/>
          <p:nvPr/>
        </p:nvPicPr>
        <p:blipFill>
          <a:blip r:embed="rId4">
            <a:alphaModFix/>
          </a:blip>
          <a:stretch>
            <a:fillRect/>
          </a:stretch>
        </p:blipFill>
        <p:spPr>
          <a:xfrm>
            <a:off x="4451450" y="1002838"/>
            <a:ext cx="4182150" cy="2094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86"/>
          <p:cNvPicPr preferRelativeResize="0"/>
          <p:nvPr/>
        </p:nvPicPr>
        <p:blipFill>
          <a:blip r:embed="rId3">
            <a:alphaModFix/>
          </a:blip>
          <a:stretch>
            <a:fillRect/>
          </a:stretch>
        </p:blipFill>
        <p:spPr>
          <a:xfrm>
            <a:off x="1891750" y="0"/>
            <a:ext cx="5143500" cy="5143500"/>
          </a:xfrm>
          <a:prstGeom prst="rect">
            <a:avLst/>
          </a:prstGeom>
          <a:noFill/>
          <a:ln>
            <a:noFill/>
          </a:ln>
        </p:spPr>
      </p:pic>
      <p:sp>
        <p:nvSpPr>
          <p:cNvPr id="845" name="Google Shape;845;p86"/>
          <p:cNvSpPr txBox="1"/>
          <p:nvPr/>
        </p:nvSpPr>
        <p:spPr>
          <a:xfrm>
            <a:off x="4572000" y="3073025"/>
            <a:ext cx="1731900" cy="6465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E67C67"/>
                </a:solidFill>
                <a:latin typeface="Fira Sans Extra Condensed Black"/>
                <a:ea typeface="Fira Sans Extra Condensed Black"/>
                <a:cs typeface="Fira Sans Extra Condensed Black"/>
                <a:sym typeface="Fira Sans Extra Condensed Black"/>
              </a:rPr>
              <a:t>Thank You</a:t>
            </a:r>
            <a:endParaRPr sz="3000">
              <a:solidFill>
                <a:srgbClr val="E67C67"/>
              </a:solidFill>
              <a:latin typeface="Fira Sans Extra Condensed Black"/>
              <a:ea typeface="Fira Sans Extra Condensed Black"/>
              <a:cs typeface="Fira Sans Extra Condensed Black"/>
              <a:sym typeface="Fira Sans Extra Condensed Black"/>
            </a:endParaRPr>
          </a:p>
        </p:txBody>
      </p:sp>
      <p:sp>
        <p:nvSpPr>
          <p:cNvPr id="846" name="Google Shape;846;p86"/>
          <p:cNvSpPr txBox="1"/>
          <p:nvPr/>
        </p:nvSpPr>
        <p:spPr>
          <a:xfrm>
            <a:off x="7326900" y="3850500"/>
            <a:ext cx="18171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a:solidFill>
                  <a:srgbClr val="E67C67"/>
                </a:solidFill>
                <a:latin typeface="Fira Sans Extra Condensed"/>
                <a:ea typeface="Fira Sans Extra Condensed"/>
                <a:cs typeface="Fira Sans Extra Condensed"/>
                <a:sym typeface="Fira Sans Extra Condensed"/>
              </a:rPr>
              <a:t>By-</a:t>
            </a:r>
            <a:endParaRPr sz="1800" b="1">
              <a:solidFill>
                <a:srgbClr val="E67C67"/>
              </a:solidFill>
              <a:latin typeface="Fira Sans Extra Condensed"/>
              <a:ea typeface="Fira Sans Extra Condensed"/>
              <a:cs typeface="Fira Sans Extra Condensed"/>
              <a:sym typeface="Fira Sans Extra Condensed"/>
            </a:endParaRPr>
          </a:p>
          <a:p>
            <a:pPr marL="0" lvl="0" indent="0" algn="just" rtl="0">
              <a:spcBef>
                <a:spcPts val="0"/>
              </a:spcBef>
              <a:spcAft>
                <a:spcPts val="0"/>
              </a:spcAft>
              <a:buNone/>
            </a:pPr>
            <a:r>
              <a:rPr lang="en" sz="1800" b="1">
                <a:solidFill>
                  <a:srgbClr val="E67C67"/>
                </a:solidFill>
                <a:latin typeface="Fira Sans Extra Condensed"/>
                <a:ea typeface="Fira Sans Extra Condensed"/>
                <a:cs typeface="Fira Sans Extra Condensed"/>
                <a:sym typeface="Fira Sans Extra Condensed"/>
              </a:rPr>
              <a:t>     Ananya Pandey</a:t>
            </a:r>
            <a:endParaRPr sz="1800" b="1">
              <a:solidFill>
                <a:srgbClr val="E67C67"/>
              </a:solidFill>
              <a:latin typeface="Fira Sans Extra Condensed"/>
              <a:ea typeface="Fira Sans Extra Condensed"/>
              <a:cs typeface="Fira Sans Extra Condensed"/>
              <a:sym typeface="Fira Sans Extra Condensed"/>
            </a:endParaRPr>
          </a:p>
          <a:p>
            <a:pPr marL="0" lvl="0" indent="0" algn="just" rtl="0">
              <a:spcBef>
                <a:spcPts val="0"/>
              </a:spcBef>
              <a:spcAft>
                <a:spcPts val="0"/>
              </a:spcAft>
              <a:buNone/>
            </a:pPr>
            <a:r>
              <a:rPr lang="en" sz="1800" b="1">
                <a:solidFill>
                  <a:srgbClr val="E67C67"/>
                </a:solidFill>
                <a:latin typeface="Fira Sans Extra Condensed"/>
                <a:ea typeface="Fira Sans Extra Condensed"/>
                <a:cs typeface="Fira Sans Extra Condensed"/>
                <a:sym typeface="Fira Sans Extra Condensed"/>
              </a:rPr>
              <a:t>     Biyyala Shirisha </a:t>
            </a:r>
            <a:endParaRPr sz="1800" b="1">
              <a:solidFill>
                <a:srgbClr val="E67C67"/>
              </a:solidFill>
              <a:latin typeface="Fira Sans Extra Condensed"/>
              <a:ea typeface="Fira Sans Extra Condensed"/>
              <a:cs typeface="Fira Sans Extra Condensed"/>
              <a:sym typeface="Fira Sans Extra Condensed"/>
            </a:endParaRPr>
          </a:p>
          <a:p>
            <a:pPr marL="0" lvl="0" indent="0" algn="just" rtl="0">
              <a:spcBef>
                <a:spcPts val="0"/>
              </a:spcBef>
              <a:spcAft>
                <a:spcPts val="0"/>
              </a:spcAft>
              <a:buNone/>
            </a:pPr>
            <a:r>
              <a:rPr lang="en" sz="1800" b="1">
                <a:solidFill>
                  <a:srgbClr val="E67C67"/>
                </a:solidFill>
                <a:latin typeface="Fira Sans Extra Condensed"/>
                <a:ea typeface="Fira Sans Extra Condensed"/>
                <a:cs typeface="Fira Sans Extra Condensed"/>
                <a:sym typeface="Fira Sans Extra Condensed"/>
              </a:rPr>
              <a:t>     Pampati Sreya</a:t>
            </a:r>
            <a:endParaRPr sz="1800" b="1">
              <a:solidFill>
                <a:srgbClr val="E67C67"/>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457200" y="16595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6"/>
                </a:solidFill>
              </a:rPr>
              <a:t>Demographics</a:t>
            </a:r>
            <a:endParaRPr sz="2600">
              <a:solidFill>
                <a:schemeClr val="accent6"/>
              </a:solidFill>
            </a:endParaRPr>
          </a:p>
        </p:txBody>
      </p:sp>
      <p:pic>
        <p:nvPicPr>
          <p:cNvPr id="228" name="Google Shape;228;p42" title="Chart"/>
          <p:cNvPicPr preferRelativeResize="0"/>
          <p:nvPr/>
        </p:nvPicPr>
        <p:blipFill rotWithShape="1">
          <a:blip r:embed="rId3">
            <a:alphaModFix/>
          </a:blip>
          <a:srcRect l="-125539" t="42290" r="125539" b="-42289"/>
          <a:stretch/>
        </p:blipFill>
        <p:spPr>
          <a:xfrm>
            <a:off x="-647775" y="1211401"/>
            <a:ext cx="4687426" cy="2963201"/>
          </a:xfrm>
          <a:prstGeom prst="rect">
            <a:avLst/>
          </a:prstGeom>
          <a:noFill/>
          <a:ln>
            <a:noFill/>
          </a:ln>
        </p:spPr>
      </p:pic>
      <p:grpSp>
        <p:nvGrpSpPr>
          <p:cNvPr id="229" name="Google Shape;229;p42"/>
          <p:cNvGrpSpPr/>
          <p:nvPr/>
        </p:nvGrpSpPr>
        <p:grpSpPr>
          <a:xfrm>
            <a:off x="580316" y="1811361"/>
            <a:ext cx="2687008" cy="3139704"/>
            <a:chOff x="1484674" y="1346450"/>
            <a:chExt cx="2920026" cy="3442658"/>
          </a:xfrm>
        </p:grpSpPr>
        <p:sp>
          <p:nvSpPr>
            <p:cNvPr id="230" name="Google Shape;230;p4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rgbClr val="003E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42"/>
          <p:cNvSpPr txBox="1"/>
          <p:nvPr/>
        </p:nvSpPr>
        <p:spPr>
          <a:xfrm>
            <a:off x="2772650" y="1651300"/>
            <a:ext cx="843900" cy="299700"/>
          </a:xfrm>
          <a:prstGeom prst="rect">
            <a:avLst/>
          </a:prstGeom>
          <a:solidFill>
            <a:srgbClr val="003E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Fira Sans Extra Condensed"/>
                <a:ea typeface="Fira Sans Extra Condensed"/>
                <a:cs typeface="Fira Sans Extra Condensed"/>
                <a:sym typeface="Fira Sans Extra Condensed"/>
              </a:rPr>
              <a:t>42%</a:t>
            </a:r>
            <a:endParaRPr sz="20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34" name="Google Shape;234;p42"/>
          <p:cNvSpPr txBox="1"/>
          <p:nvPr/>
        </p:nvSpPr>
        <p:spPr>
          <a:xfrm>
            <a:off x="2747750" y="1211400"/>
            <a:ext cx="843900" cy="299700"/>
          </a:xfrm>
          <a:prstGeom prst="rect">
            <a:avLst/>
          </a:pr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Fira Sans Extra Condensed"/>
                <a:ea typeface="Fira Sans Extra Condensed"/>
                <a:cs typeface="Fira Sans Extra Condensed"/>
                <a:sym typeface="Fira Sans Extra Condensed"/>
              </a:rPr>
              <a:t>58%</a:t>
            </a:r>
            <a:endParaRPr sz="20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35" name="Google Shape;235;p42"/>
          <p:cNvSpPr txBox="1"/>
          <p:nvPr/>
        </p:nvSpPr>
        <p:spPr>
          <a:xfrm>
            <a:off x="519325" y="2922325"/>
            <a:ext cx="893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chemeClr val="lt1"/>
              </a:solidFill>
              <a:latin typeface="Roboto"/>
              <a:ea typeface="Roboto"/>
              <a:cs typeface="Roboto"/>
              <a:sym typeface="Roboto"/>
            </a:endParaRPr>
          </a:p>
        </p:txBody>
      </p:sp>
      <p:sp>
        <p:nvSpPr>
          <p:cNvPr id="236" name="Google Shape;236;p42"/>
          <p:cNvSpPr txBox="1"/>
          <p:nvPr/>
        </p:nvSpPr>
        <p:spPr>
          <a:xfrm>
            <a:off x="3678300" y="1554850"/>
            <a:ext cx="8937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000" b="1">
                <a:solidFill>
                  <a:schemeClr val="accent6"/>
                </a:solidFill>
                <a:latin typeface="Fira Sans Extra Condensed"/>
                <a:ea typeface="Fira Sans Extra Condensed"/>
                <a:cs typeface="Fira Sans Extra Condensed"/>
                <a:sym typeface="Fira Sans Extra Condensed"/>
              </a:rPr>
              <a:t>Male</a:t>
            </a:r>
            <a:endParaRPr/>
          </a:p>
        </p:txBody>
      </p:sp>
      <p:sp>
        <p:nvSpPr>
          <p:cNvPr id="237" name="Google Shape;237;p42"/>
          <p:cNvSpPr txBox="1"/>
          <p:nvPr/>
        </p:nvSpPr>
        <p:spPr>
          <a:xfrm>
            <a:off x="3786825" y="1114950"/>
            <a:ext cx="8937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000" b="1">
                <a:solidFill>
                  <a:schemeClr val="accent2"/>
                </a:solidFill>
                <a:latin typeface="Fira Sans Extra Condensed"/>
                <a:ea typeface="Fira Sans Extra Condensed"/>
                <a:cs typeface="Fira Sans Extra Condensed"/>
                <a:sym typeface="Fira Sans Extra Condensed"/>
              </a:rPr>
              <a:t>Female</a:t>
            </a:r>
            <a:endParaRPr>
              <a:solidFill>
                <a:schemeClr val="accent2"/>
              </a:solidFill>
            </a:endParaRPr>
          </a:p>
        </p:txBody>
      </p:sp>
      <p:sp>
        <p:nvSpPr>
          <p:cNvPr id="238" name="Google Shape;238;p42"/>
          <p:cNvSpPr txBox="1"/>
          <p:nvPr/>
        </p:nvSpPr>
        <p:spPr>
          <a:xfrm>
            <a:off x="447250" y="844825"/>
            <a:ext cx="1627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latin typeface="Fira Sans Extra Condensed"/>
                <a:ea typeface="Fira Sans Extra Condensed"/>
                <a:cs typeface="Fira Sans Extra Condensed"/>
                <a:sym typeface="Fira Sans Extra Condensed"/>
              </a:rPr>
              <a:t>Gender</a:t>
            </a:r>
            <a:endParaRPr sz="2600" b="1">
              <a:latin typeface="Fira Sans Extra Condensed"/>
              <a:ea typeface="Fira Sans Extra Condensed"/>
              <a:cs typeface="Fira Sans Extra Condensed"/>
              <a:sym typeface="Fira Sans Extra Condensed"/>
            </a:endParaRPr>
          </a:p>
        </p:txBody>
      </p:sp>
      <p:sp>
        <p:nvSpPr>
          <p:cNvPr id="239" name="Google Shape;239;p42"/>
          <p:cNvSpPr/>
          <p:nvPr/>
        </p:nvSpPr>
        <p:spPr>
          <a:xfrm rot="10800000">
            <a:off x="7932300" y="2951425"/>
            <a:ext cx="754500" cy="1202700"/>
          </a:xfrm>
          <a:prstGeom prst="rect">
            <a:avLst/>
          </a:prstGeom>
          <a:solidFill>
            <a:srgbClr val="003E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2"/>
          <p:cNvSpPr txBox="1"/>
          <p:nvPr/>
        </p:nvSpPr>
        <p:spPr>
          <a:xfrm rot="-5400000">
            <a:off x="7207574" y="3441010"/>
            <a:ext cx="815100" cy="24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700"/>
              <a:buFont typeface="Arial"/>
              <a:buNone/>
            </a:pPr>
            <a:r>
              <a:rPr lang="en" sz="2700" b="1" i="0" u="none" strike="noStrike" cap="none">
                <a:solidFill>
                  <a:srgbClr val="FFFFFF"/>
                </a:solidFill>
                <a:latin typeface="Fira Sans Extra Condensed"/>
                <a:ea typeface="Fira Sans Extra Condensed"/>
                <a:cs typeface="Fira Sans Extra Condensed"/>
                <a:sym typeface="Fira Sans Extra Condensed"/>
              </a:rPr>
              <a:t>85%</a:t>
            </a:r>
            <a:endParaRPr sz="2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41" name="Google Shape;241;p42"/>
          <p:cNvSpPr/>
          <p:nvPr/>
        </p:nvSpPr>
        <p:spPr>
          <a:xfrm rot="10800000">
            <a:off x="7177800" y="2537650"/>
            <a:ext cx="754500" cy="1633800"/>
          </a:xfrm>
          <a:prstGeom prst="rect">
            <a:avLst/>
          </a:pr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2"/>
          <p:cNvSpPr txBox="1"/>
          <p:nvPr/>
        </p:nvSpPr>
        <p:spPr>
          <a:xfrm rot="-5400000">
            <a:off x="7856775" y="3607125"/>
            <a:ext cx="995100" cy="24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700"/>
              <a:buFont typeface="Arial"/>
              <a:buNone/>
            </a:pPr>
            <a:r>
              <a:rPr lang="en" sz="2600" b="1">
                <a:solidFill>
                  <a:srgbClr val="FFFFFF"/>
                </a:solidFill>
                <a:latin typeface="Fira Sans Extra Condensed"/>
                <a:ea typeface="Fira Sans Extra Condensed"/>
                <a:cs typeface="Fira Sans Extra Condensed"/>
                <a:sym typeface="Fira Sans Extra Condensed"/>
              </a:rPr>
              <a:t>10.5</a:t>
            </a:r>
            <a:r>
              <a:rPr lang="en" sz="2600" b="1" i="0" u="none" strike="noStrike" cap="none">
                <a:solidFill>
                  <a:srgbClr val="FFFFFF"/>
                </a:solidFill>
                <a:latin typeface="Fira Sans Extra Condensed"/>
                <a:ea typeface="Fira Sans Extra Condensed"/>
                <a:cs typeface="Fira Sans Extra Condensed"/>
                <a:sym typeface="Fira Sans Extra Condensed"/>
              </a:rPr>
              <a:t>%</a:t>
            </a:r>
            <a:endParaRPr sz="2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43" name="Google Shape;243;p42"/>
          <p:cNvSpPr/>
          <p:nvPr/>
        </p:nvSpPr>
        <p:spPr>
          <a:xfrm rot="10800000">
            <a:off x="6423300" y="3199600"/>
            <a:ext cx="754500" cy="975000"/>
          </a:xfrm>
          <a:prstGeom prst="rect">
            <a:avLst/>
          </a:prstGeom>
          <a:solidFill>
            <a:srgbClr val="3DC6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2"/>
          <p:cNvSpPr txBox="1"/>
          <p:nvPr/>
        </p:nvSpPr>
        <p:spPr>
          <a:xfrm rot="-5400000">
            <a:off x="6342300" y="3704275"/>
            <a:ext cx="916500" cy="24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700"/>
              <a:buFont typeface="Arial"/>
              <a:buNone/>
            </a:pPr>
            <a:r>
              <a:rPr lang="en" sz="2600" b="1">
                <a:solidFill>
                  <a:srgbClr val="FFFFFF"/>
                </a:solidFill>
                <a:latin typeface="Fira Sans Extra Condensed"/>
                <a:ea typeface="Fira Sans Extra Condensed"/>
                <a:cs typeface="Fira Sans Extra Condensed"/>
                <a:sym typeface="Fira Sans Extra Condensed"/>
              </a:rPr>
              <a:t>8.</a:t>
            </a:r>
            <a:r>
              <a:rPr lang="en" sz="2600" b="1" i="0" u="none" strike="noStrike" cap="none">
                <a:solidFill>
                  <a:srgbClr val="FFFFFF"/>
                </a:solidFill>
                <a:latin typeface="Fira Sans Extra Condensed"/>
                <a:ea typeface="Fira Sans Extra Condensed"/>
                <a:cs typeface="Fira Sans Extra Condensed"/>
                <a:sym typeface="Fira Sans Extra Condensed"/>
              </a:rPr>
              <a:t>5%</a:t>
            </a:r>
            <a:endParaRPr sz="2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45" name="Google Shape;245;p42"/>
          <p:cNvSpPr/>
          <p:nvPr/>
        </p:nvSpPr>
        <p:spPr>
          <a:xfrm rot="10800000">
            <a:off x="5668800" y="1046200"/>
            <a:ext cx="754500" cy="3128400"/>
          </a:xfrm>
          <a:prstGeom prst="rect">
            <a:avLst/>
          </a:prstGeom>
          <a:solidFill>
            <a:srgbClr val="0071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2"/>
          <p:cNvSpPr txBox="1"/>
          <p:nvPr/>
        </p:nvSpPr>
        <p:spPr>
          <a:xfrm rot="-5400000">
            <a:off x="7196550" y="3704276"/>
            <a:ext cx="717000" cy="24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700"/>
              <a:buFont typeface="Arial"/>
              <a:buNone/>
            </a:pPr>
            <a:r>
              <a:rPr lang="en" sz="2600" b="1">
                <a:solidFill>
                  <a:srgbClr val="FFFFFF"/>
                </a:solidFill>
                <a:latin typeface="Fira Sans Extra Condensed"/>
                <a:ea typeface="Fira Sans Extra Condensed"/>
                <a:cs typeface="Fira Sans Extra Condensed"/>
                <a:sym typeface="Fira Sans Extra Condensed"/>
              </a:rPr>
              <a:t>1</a:t>
            </a:r>
            <a:r>
              <a:rPr lang="en" sz="2600" b="1" i="0" u="none" strike="noStrike" cap="none">
                <a:solidFill>
                  <a:srgbClr val="FFFFFF"/>
                </a:solidFill>
                <a:latin typeface="Fira Sans Extra Condensed"/>
                <a:ea typeface="Fira Sans Extra Condensed"/>
                <a:cs typeface="Fira Sans Extra Condensed"/>
                <a:sym typeface="Fira Sans Extra Condensed"/>
              </a:rPr>
              <a:t>3%</a:t>
            </a:r>
            <a:endParaRPr sz="2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47" name="Google Shape;247;p42"/>
          <p:cNvSpPr/>
          <p:nvPr/>
        </p:nvSpPr>
        <p:spPr>
          <a:xfrm rot="10800000">
            <a:off x="4914300" y="2248000"/>
            <a:ext cx="754500" cy="1926600"/>
          </a:xfrm>
          <a:prstGeom prst="rect">
            <a:avLst/>
          </a:prstGeom>
          <a:solidFill>
            <a:srgbClr val="3DC6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2"/>
          <p:cNvSpPr txBox="1"/>
          <p:nvPr/>
        </p:nvSpPr>
        <p:spPr>
          <a:xfrm rot="-5400000">
            <a:off x="4883988" y="3653585"/>
            <a:ext cx="815100" cy="24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600" b="1">
                <a:solidFill>
                  <a:srgbClr val="FFFFFF"/>
                </a:solidFill>
                <a:latin typeface="Fira Sans Extra Condensed"/>
                <a:ea typeface="Fira Sans Extra Condensed"/>
                <a:cs typeface="Fira Sans Extra Condensed"/>
                <a:sym typeface="Fira Sans Extra Condensed"/>
              </a:rPr>
              <a:t>2</a:t>
            </a:r>
            <a:r>
              <a:rPr lang="en" sz="2600" b="1" i="0" u="none" strike="noStrike" cap="none">
                <a:solidFill>
                  <a:srgbClr val="FFFFFF"/>
                </a:solidFill>
                <a:latin typeface="Fira Sans Extra Condensed"/>
                <a:ea typeface="Fira Sans Extra Condensed"/>
                <a:cs typeface="Fira Sans Extra Condensed"/>
                <a:sym typeface="Fira Sans Extra Condensed"/>
              </a:rPr>
              <a:t>5%</a:t>
            </a:r>
            <a:endParaRPr sz="2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249" name="Google Shape;249;p42"/>
          <p:cNvSpPr/>
          <p:nvPr/>
        </p:nvSpPr>
        <p:spPr>
          <a:xfrm>
            <a:off x="4914297" y="4247464"/>
            <a:ext cx="664799" cy="738908"/>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3DC6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2"/>
          <p:cNvSpPr txBox="1"/>
          <p:nvPr/>
        </p:nvSpPr>
        <p:spPr>
          <a:xfrm>
            <a:off x="7207025" y="1046200"/>
            <a:ext cx="1627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latin typeface="Fira Sans Extra Condensed"/>
                <a:ea typeface="Fira Sans Extra Condensed"/>
                <a:cs typeface="Fira Sans Extra Condensed"/>
                <a:sym typeface="Fira Sans Extra Condensed"/>
              </a:rPr>
              <a:t>Age</a:t>
            </a:r>
            <a:endParaRPr sz="2600" b="1">
              <a:latin typeface="Fira Sans Extra Condensed"/>
              <a:ea typeface="Fira Sans Extra Condensed"/>
              <a:cs typeface="Fira Sans Extra Condensed"/>
              <a:sym typeface="Fira Sans Extra Condensed"/>
            </a:endParaRPr>
          </a:p>
        </p:txBody>
      </p:sp>
      <p:sp>
        <p:nvSpPr>
          <p:cNvPr id="251" name="Google Shape;251;p42"/>
          <p:cNvSpPr txBox="1"/>
          <p:nvPr/>
        </p:nvSpPr>
        <p:spPr>
          <a:xfrm>
            <a:off x="4857975" y="4339875"/>
            <a:ext cx="75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3DC6EF"/>
                </a:solidFill>
                <a:latin typeface="Fira Sans Extra Condensed"/>
                <a:ea typeface="Fira Sans Extra Condensed"/>
                <a:cs typeface="Fira Sans Extra Condensed"/>
                <a:sym typeface="Fira Sans Extra Condensed"/>
              </a:rPr>
              <a:t>Below 20 years</a:t>
            </a:r>
            <a:endParaRPr sz="1200" b="1">
              <a:solidFill>
                <a:srgbClr val="3DC6EF"/>
              </a:solidFill>
              <a:latin typeface="Fira Sans Extra Condensed"/>
              <a:ea typeface="Fira Sans Extra Condensed"/>
              <a:cs typeface="Fira Sans Extra Condensed"/>
              <a:sym typeface="Fira Sans Extra Condensed"/>
            </a:endParaRPr>
          </a:p>
        </p:txBody>
      </p:sp>
      <p:sp>
        <p:nvSpPr>
          <p:cNvPr id="252" name="Google Shape;252;p42"/>
          <p:cNvSpPr/>
          <p:nvPr/>
        </p:nvSpPr>
        <p:spPr>
          <a:xfrm>
            <a:off x="7292810" y="4270551"/>
            <a:ext cx="664799" cy="738908"/>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2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2"/>
          <p:cNvSpPr/>
          <p:nvPr/>
        </p:nvSpPr>
        <p:spPr>
          <a:xfrm>
            <a:off x="5685285" y="4270551"/>
            <a:ext cx="664799" cy="738908"/>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0071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2"/>
          <p:cNvSpPr/>
          <p:nvPr/>
        </p:nvSpPr>
        <p:spPr>
          <a:xfrm>
            <a:off x="6489035" y="4270551"/>
            <a:ext cx="664799" cy="738908"/>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3DC6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2"/>
          <p:cNvSpPr txBox="1"/>
          <p:nvPr/>
        </p:nvSpPr>
        <p:spPr>
          <a:xfrm>
            <a:off x="5718339" y="4309125"/>
            <a:ext cx="66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71BC"/>
                </a:solidFill>
                <a:latin typeface="Fira Sans Extra Condensed"/>
                <a:ea typeface="Fira Sans Extra Condensed"/>
                <a:cs typeface="Fira Sans Extra Condensed"/>
                <a:sym typeface="Fira Sans Extra Condensed"/>
              </a:rPr>
              <a:t>20-30 years</a:t>
            </a:r>
            <a:endParaRPr b="1">
              <a:solidFill>
                <a:srgbClr val="0071BC"/>
              </a:solidFill>
              <a:latin typeface="Fira Sans Extra Condensed"/>
              <a:ea typeface="Fira Sans Extra Condensed"/>
              <a:cs typeface="Fira Sans Extra Condensed"/>
              <a:sym typeface="Fira Sans Extra Condensed"/>
            </a:endParaRPr>
          </a:p>
        </p:txBody>
      </p:sp>
      <p:sp>
        <p:nvSpPr>
          <p:cNvPr id="256" name="Google Shape;256;p42"/>
          <p:cNvSpPr/>
          <p:nvPr/>
        </p:nvSpPr>
        <p:spPr>
          <a:xfrm>
            <a:off x="8096585" y="4286001"/>
            <a:ext cx="664799" cy="738908"/>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003E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2"/>
          <p:cNvSpPr txBox="1"/>
          <p:nvPr/>
        </p:nvSpPr>
        <p:spPr>
          <a:xfrm>
            <a:off x="6505564" y="4332200"/>
            <a:ext cx="66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DC6EF"/>
                </a:solidFill>
                <a:latin typeface="Fira Sans Extra Condensed"/>
                <a:ea typeface="Fira Sans Extra Condensed"/>
                <a:cs typeface="Fira Sans Extra Condensed"/>
                <a:sym typeface="Fira Sans Extra Condensed"/>
              </a:rPr>
              <a:t>30-40 years</a:t>
            </a:r>
            <a:endParaRPr b="1">
              <a:solidFill>
                <a:srgbClr val="3DC6EF"/>
              </a:solidFill>
              <a:latin typeface="Fira Sans Extra Condensed"/>
              <a:ea typeface="Fira Sans Extra Condensed"/>
              <a:cs typeface="Fira Sans Extra Condensed"/>
              <a:sym typeface="Fira Sans Extra Condensed"/>
            </a:endParaRPr>
          </a:p>
        </p:txBody>
      </p:sp>
      <p:sp>
        <p:nvSpPr>
          <p:cNvPr id="258" name="Google Shape;258;p42"/>
          <p:cNvSpPr txBox="1"/>
          <p:nvPr/>
        </p:nvSpPr>
        <p:spPr>
          <a:xfrm>
            <a:off x="7301064" y="4309125"/>
            <a:ext cx="66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2DEFF"/>
                </a:solidFill>
                <a:latin typeface="Fira Sans Extra Condensed"/>
                <a:ea typeface="Fira Sans Extra Condensed"/>
                <a:cs typeface="Fira Sans Extra Condensed"/>
                <a:sym typeface="Fira Sans Extra Condensed"/>
              </a:rPr>
              <a:t>40-50 years</a:t>
            </a:r>
            <a:endParaRPr b="1">
              <a:solidFill>
                <a:srgbClr val="52DEFF"/>
              </a:solidFill>
              <a:latin typeface="Fira Sans Extra Condensed"/>
              <a:ea typeface="Fira Sans Extra Condensed"/>
              <a:cs typeface="Fira Sans Extra Condensed"/>
              <a:sym typeface="Fira Sans Extra Condensed"/>
            </a:endParaRPr>
          </a:p>
        </p:txBody>
      </p:sp>
      <p:sp>
        <p:nvSpPr>
          <p:cNvPr id="259" name="Google Shape;259;p42"/>
          <p:cNvSpPr txBox="1"/>
          <p:nvPr/>
        </p:nvSpPr>
        <p:spPr>
          <a:xfrm>
            <a:off x="8063475" y="4378400"/>
            <a:ext cx="75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03E78"/>
                </a:solidFill>
                <a:latin typeface="Fira Sans Extra Condensed"/>
                <a:ea typeface="Fira Sans Extra Condensed"/>
                <a:cs typeface="Fira Sans Extra Condensed"/>
                <a:sym typeface="Fira Sans Extra Condensed"/>
              </a:rPr>
              <a:t>Above 50 years</a:t>
            </a:r>
            <a:endParaRPr sz="1200" b="1">
              <a:solidFill>
                <a:srgbClr val="003E78"/>
              </a:solidFill>
              <a:latin typeface="Fira Sans Extra Condensed"/>
              <a:ea typeface="Fira Sans Extra Condensed"/>
              <a:cs typeface="Fira Sans Extra Condensed"/>
              <a:sym typeface="Fira Sans Extra Condensed"/>
            </a:endParaRPr>
          </a:p>
        </p:txBody>
      </p:sp>
      <p:sp>
        <p:nvSpPr>
          <p:cNvPr id="260" name="Google Shape;260;p42"/>
          <p:cNvSpPr txBox="1"/>
          <p:nvPr/>
        </p:nvSpPr>
        <p:spPr>
          <a:xfrm rot="-5400000">
            <a:off x="5638500" y="3653585"/>
            <a:ext cx="815100" cy="24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600" b="1">
                <a:solidFill>
                  <a:srgbClr val="FFFFFF"/>
                </a:solidFill>
                <a:latin typeface="Fira Sans Extra Condensed"/>
                <a:ea typeface="Fira Sans Extra Condensed"/>
                <a:cs typeface="Fira Sans Extra Condensed"/>
                <a:sym typeface="Fira Sans Extra Condensed"/>
              </a:rPr>
              <a:t>42</a:t>
            </a:r>
            <a:r>
              <a:rPr lang="en" sz="2600" b="1" i="0" u="none" strike="noStrike" cap="none">
                <a:solidFill>
                  <a:srgbClr val="FFFFFF"/>
                </a:solidFill>
                <a:latin typeface="Fira Sans Extra Condensed"/>
                <a:ea typeface="Fira Sans Extra Condensed"/>
                <a:cs typeface="Fira Sans Extra Condensed"/>
                <a:sym typeface="Fira Sans Extra Condensed"/>
              </a:rPr>
              <a:t>%</a:t>
            </a:r>
            <a:endParaRPr sz="2600" b="1" i="0" u="none" strike="noStrike" cap="none">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457200" y="97975"/>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accent6"/>
                </a:solidFill>
              </a:rPr>
              <a:t>Demographics</a:t>
            </a:r>
            <a:endParaRPr>
              <a:solidFill>
                <a:schemeClr val="accent6"/>
              </a:solidFill>
            </a:endParaRPr>
          </a:p>
        </p:txBody>
      </p:sp>
      <p:sp>
        <p:nvSpPr>
          <p:cNvPr id="266" name="Google Shape;266;p43"/>
          <p:cNvSpPr/>
          <p:nvPr/>
        </p:nvSpPr>
        <p:spPr>
          <a:xfrm>
            <a:off x="2202125" y="3393825"/>
            <a:ext cx="447600" cy="1100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3"/>
          <p:cNvSpPr/>
          <p:nvPr/>
        </p:nvSpPr>
        <p:spPr>
          <a:xfrm>
            <a:off x="597775" y="3486600"/>
            <a:ext cx="447600" cy="1018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3"/>
          <p:cNvSpPr/>
          <p:nvPr/>
        </p:nvSpPr>
        <p:spPr>
          <a:xfrm>
            <a:off x="1405200" y="2021308"/>
            <a:ext cx="447600" cy="2490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3"/>
          <p:cNvSpPr/>
          <p:nvPr/>
        </p:nvSpPr>
        <p:spPr>
          <a:xfrm rot="10800000" flipH="1">
            <a:off x="2999050" y="4384251"/>
            <a:ext cx="447600" cy="12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3"/>
          <p:cNvSpPr txBox="1"/>
          <p:nvPr/>
        </p:nvSpPr>
        <p:spPr>
          <a:xfrm>
            <a:off x="358675" y="4603850"/>
            <a:ext cx="925800" cy="45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a:solidFill>
                  <a:schemeClr val="accent2"/>
                </a:solidFill>
                <a:latin typeface="Fira Sans Extra Condensed"/>
                <a:ea typeface="Fira Sans Extra Condensed"/>
                <a:cs typeface="Fira Sans Extra Condensed"/>
                <a:sym typeface="Fira Sans Extra Condensed"/>
              </a:rPr>
              <a:t>21</a:t>
            </a:r>
            <a:r>
              <a:rPr lang="en" sz="2000" b="1" i="0" u="none" strike="noStrike" cap="none">
                <a:solidFill>
                  <a:schemeClr val="accent2"/>
                </a:solidFill>
                <a:latin typeface="Fira Sans Extra Condensed"/>
                <a:ea typeface="Fira Sans Extra Condensed"/>
                <a:cs typeface="Fira Sans Extra Condensed"/>
                <a:sym typeface="Fira Sans Extra Condensed"/>
              </a:rPr>
              <a:t>%</a:t>
            </a:r>
            <a:endParaRPr sz="2000" b="1" i="0" u="none" strike="noStrike" cap="none">
              <a:solidFill>
                <a:schemeClr val="accent2"/>
              </a:solidFill>
              <a:latin typeface="Fira Sans Extra Condensed"/>
              <a:ea typeface="Fira Sans Extra Condensed"/>
              <a:cs typeface="Fira Sans Extra Condensed"/>
              <a:sym typeface="Fira Sans Extra Condensed"/>
            </a:endParaRPr>
          </a:p>
        </p:txBody>
      </p:sp>
      <p:sp>
        <p:nvSpPr>
          <p:cNvPr id="271" name="Google Shape;271;p43"/>
          <p:cNvSpPr txBox="1"/>
          <p:nvPr/>
        </p:nvSpPr>
        <p:spPr>
          <a:xfrm>
            <a:off x="1296591" y="4591606"/>
            <a:ext cx="664800" cy="45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a:solidFill>
                  <a:schemeClr val="accent3"/>
                </a:solidFill>
                <a:latin typeface="Fira Sans Extra Condensed"/>
                <a:ea typeface="Fira Sans Extra Condensed"/>
                <a:cs typeface="Fira Sans Extra Condensed"/>
                <a:sym typeface="Fira Sans Extra Condensed"/>
              </a:rPr>
              <a:t>55</a:t>
            </a:r>
            <a:r>
              <a:rPr lang="en" sz="2000" b="1" i="0" u="none" strike="noStrike" cap="none">
                <a:solidFill>
                  <a:schemeClr val="accent3"/>
                </a:solidFill>
                <a:latin typeface="Fira Sans Extra Condensed"/>
                <a:ea typeface="Fira Sans Extra Condensed"/>
                <a:cs typeface="Fira Sans Extra Condensed"/>
                <a:sym typeface="Fira Sans Extra Condensed"/>
              </a:rPr>
              <a:t>%</a:t>
            </a:r>
            <a:endParaRPr sz="20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272" name="Google Shape;272;p43"/>
          <p:cNvSpPr txBox="1"/>
          <p:nvPr/>
        </p:nvSpPr>
        <p:spPr>
          <a:xfrm>
            <a:off x="1963028" y="4591600"/>
            <a:ext cx="925800" cy="45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a:solidFill>
                  <a:schemeClr val="accent4"/>
                </a:solidFill>
                <a:latin typeface="Fira Sans Extra Condensed"/>
                <a:ea typeface="Fira Sans Extra Condensed"/>
                <a:cs typeface="Fira Sans Extra Condensed"/>
                <a:sym typeface="Fira Sans Extra Condensed"/>
              </a:rPr>
              <a:t>21.5</a:t>
            </a:r>
            <a:r>
              <a:rPr lang="en" sz="2000" b="1" i="0" u="none" strike="noStrike" cap="none">
                <a:solidFill>
                  <a:schemeClr val="accent4"/>
                </a:solidFill>
                <a:latin typeface="Fira Sans Extra Condensed"/>
                <a:ea typeface="Fira Sans Extra Condensed"/>
                <a:cs typeface="Fira Sans Extra Condensed"/>
                <a:sym typeface="Fira Sans Extra Condensed"/>
              </a:rPr>
              <a:t>%</a:t>
            </a:r>
            <a:endParaRPr sz="20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273" name="Google Shape;273;p43"/>
          <p:cNvSpPr txBox="1"/>
          <p:nvPr/>
        </p:nvSpPr>
        <p:spPr>
          <a:xfrm>
            <a:off x="612450" y="1444200"/>
            <a:ext cx="2033100" cy="496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 sz="1700" b="1">
                <a:solidFill>
                  <a:schemeClr val="accent3"/>
                </a:solidFill>
                <a:latin typeface="Fira Sans Extra Condensed"/>
                <a:ea typeface="Fira Sans Extra Condensed"/>
                <a:cs typeface="Fira Sans Extra Condensed"/>
                <a:sym typeface="Fira Sans Extra Condensed"/>
              </a:rPr>
              <a:t>Bachelor’s Degree</a:t>
            </a:r>
            <a:endParaRPr sz="1700" b="1" i="0" u="none" strike="noStrike" cap="none">
              <a:solidFill>
                <a:schemeClr val="accent3"/>
              </a:solidFill>
              <a:latin typeface="Fira Sans Extra Condensed"/>
              <a:ea typeface="Fira Sans Extra Condensed"/>
              <a:cs typeface="Fira Sans Extra Condensed"/>
              <a:sym typeface="Fira Sans Extra Condensed"/>
            </a:endParaRPr>
          </a:p>
        </p:txBody>
      </p:sp>
      <p:sp>
        <p:nvSpPr>
          <p:cNvPr id="274" name="Google Shape;274;p43"/>
          <p:cNvSpPr txBox="1"/>
          <p:nvPr/>
        </p:nvSpPr>
        <p:spPr>
          <a:xfrm>
            <a:off x="2676863" y="3798363"/>
            <a:ext cx="1185600" cy="496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 sz="1700" b="1">
                <a:solidFill>
                  <a:schemeClr val="accent5"/>
                </a:solidFill>
                <a:latin typeface="Fira Sans Extra Condensed"/>
                <a:ea typeface="Fira Sans Extra Condensed"/>
                <a:cs typeface="Fira Sans Extra Condensed"/>
                <a:sym typeface="Fira Sans Extra Condensed"/>
              </a:rPr>
              <a:t>PHD/ MPhil</a:t>
            </a:r>
            <a:endParaRPr sz="1700" b="1" i="0" u="none" strike="noStrike" cap="none">
              <a:solidFill>
                <a:schemeClr val="accent5"/>
              </a:solidFill>
              <a:latin typeface="Fira Sans Extra Condensed"/>
              <a:ea typeface="Fira Sans Extra Condensed"/>
              <a:cs typeface="Fira Sans Extra Condensed"/>
              <a:sym typeface="Fira Sans Extra Condensed"/>
            </a:endParaRPr>
          </a:p>
        </p:txBody>
      </p:sp>
      <p:sp>
        <p:nvSpPr>
          <p:cNvPr id="275" name="Google Shape;275;p43"/>
          <p:cNvSpPr txBox="1"/>
          <p:nvPr/>
        </p:nvSpPr>
        <p:spPr>
          <a:xfrm>
            <a:off x="1801450" y="2798213"/>
            <a:ext cx="1645200" cy="496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700" b="1">
                <a:solidFill>
                  <a:schemeClr val="accent4"/>
                </a:solidFill>
                <a:latin typeface="Fira Sans Extra Condensed"/>
                <a:ea typeface="Fira Sans Extra Condensed"/>
                <a:cs typeface="Fira Sans Extra Condensed"/>
                <a:sym typeface="Fira Sans Extra Condensed"/>
              </a:rPr>
              <a:t>Master’s Degree</a:t>
            </a:r>
            <a:endParaRPr sz="1700" b="1">
              <a:solidFill>
                <a:schemeClr val="accent4"/>
              </a:solidFill>
              <a:latin typeface="Fira Sans Extra Condensed"/>
              <a:ea typeface="Fira Sans Extra Condensed"/>
              <a:cs typeface="Fira Sans Extra Condensed"/>
              <a:sym typeface="Fira Sans Extra Condensed"/>
            </a:endParaRPr>
          </a:p>
        </p:txBody>
      </p:sp>
      <p:sp>
        <p:nvSpPr>
          <p:cNvPr id="276" name="Google Shape;276;p43"/>
          <p:cNvSpPr txBox="1"/>
          <p:nvPr/>
        </p:nvSpPr>
        <p:spPr>
          <a:xfrm>
            <a:off x="0" y="2974450"/>
            <a:ext cx="1310100" cy="496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 sz="1700" b="1">
                <a:solidFill>
                  <a:schemeClr val="accent2"/>
                </a:solidFill>
                <a:latin typeface="Fira Sans Extra Condensed"/>
                <a:ea typeface="Fira Sans Extra Condensed"/>
                <a:cs typeface="Fira Sans Extra Condensed"/>
                <a:sym typeface="Fira Sans Extra Condensed"/>
              </a:rPr>
              <a:t>High School</a:t>
            </a:r>
            <a:endParaRPr sz="1700" b="1" i="0" u="none" strike="noStrike" cap="none">
              <a:solidFill>
                <a:schemeClr val="accent2"/>
              </a:solidFill>
              <a:latin typeface="Fira Sans Extra Condensed"/>
              <a:ea typeface="Fira Sans Extra Condensed"/>
              <a:cs typeface="Fira Sans Extra Condensed"/>
              <a:sym typeface="Fira Sans Extra Condensed"/>
            </a:endParaRPr>
          </a:p>
        </p:txBody>
      </p:sp>
      <p:sp>
        <p:nvSpPr>
          <p:cNvPr id="277" name="Google Shape;277;p43"/>
          <p:cNvSpPr txBox="1"/>
          <p:nvPr/>
        </p:nvSpPr>
        <p:spPr>
          <a:xfrm>
            <a:off x="597775" y="692300"/>
            <a:ext cx="3118200" cy="8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Fira Sans Extra Condensed"/>
                <a:ea typeface="Fira Sans Extra Condensed"/>
                <a:cs typeface="Fira Sans Extra Condensed"/>
                <a:sym typeface="Fira Sans Extra Condensed"/>
              </a:rPr>
              <a:t>Highest level of education</a:t>
            </a:r>
            <a:endParaRPr sz="2200" b="1">
              <a:latin typeface="Fira Sans Extra Condensed"/>
              <a:ea typeface="Fira Sans Extra Condensed"/>
              <a:cs typeface="Fira Sans Extra Condensed"/>
              <a:sym typeface="Fira Sans Extra Condensed"/>
            </a:endParaRPr>
          </a:p>
        </p:txBody>
      </p:sp>
      <p:cxnSp>
        <p:nvCxnSpPr>
          <p:cNvPr id="278" name="Google Shape;278;p43"/>
          <p:cNvCxnSpPr>
            <a:endCxn id="279" idx="0"/>
          </p:cNvCxnSpPr>
          <p:nvPr/>
        </p:nvCxnSpPr>
        <p:spPr>
          <a:xfrm rot="10800000" flipH="1">
            <a:off x="302276" y="4504700"/>
            <a:ext cx="3515100" cy="6600"/>
          </a:xfrm>
          <a:prstGeom prst="straightConnector1">
            <a:avLst/>
          </a:prstGeom>
          <a:noFill/>
          <a:ln w="19050" cap="flat" cmpd="sng">
            <a:solidFill>
              <a:schemeClr val="dk1"/>
            </a:solidFill>
            <a:prstDash val="solid"/>
            <a:round/>
            <a:headEnd type="none" w="sm" len="sm"/>
            <a:tailEnd type="none" w="sm" len="sm"/>
          </a:ln>
        </p:spPr>
      </p:cxnSp>
      <p:sp>
        <p:nvSpPr>
          <p:cNvPr id="280" name="Google Shape;280;p43"/>
          <p:cNvSpPr txBox="1"/>
          <p:nvPr/>
        </p:nvSpPr>
        <p:spPr>
          <a:xfrm>
            <a:off x="5493975" y="3486588"/>
            <a:ext cx="1374300" cy="35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chemeClr val="lt1"/>
                </a:solidFill>
                <a:latin typeface="Fira Sans Extra Condensed"/>
                <a:ea typeface="Fira Sans Extra Condensed"/>
                <a:cs typeface="Fira Sans Extra Condensed"/>
                <a:sym typeface="Fira Sans Extra Condensed"/>
              </a:rPr>
              <a:t>74%</a:t>
            </a:r>
            <a:endParaRPr sz="20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281" name="Google Shape;281;p43"/>
          <p:cNvSpPr txBox="1"/>
          <p:nvPr/>
        </p:nvSpPr>
        <p:spPr>
          <a:xfrm>
            <a:off x="6311925" y="2744263"/>
            <a:ext cx="1374300" cy="35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chemeClr val="lt1"/>
                </a:solidFill>
                <a:latin typeface="Fira Sans Extra Condensed"/>
                <a:ea typeface="Fira Sans Extra Condensed"/>
                <a:cs typeface="Fira Sans Extra Condensed"/>
                <a:sym typeface="Fira Sans Extra Condensed"/>
              </a:rPr>
              <a:t>26%</a:t>
            </a:r>
            <a:endParaRPr sz="20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282" name="Google Shape;282;p43"/>
          <p:cNvSpPr/>
          <p:nvPr/>
        </p:nvSpPr>
        <p:spPr>
          <a:xfrm rot="2082500">
            <a:off x="5472725" y="1413932"/>
            <a:ext cx="3052692" cy="3052692"/>
          </a:xfrm>
          <a:prstGeom prst="pie">
            <a:avLst>
              <a:gd name="adj1" fmla="val 11614312"/>
              <a:gd name="adj2" fmla="val 13777386"/>
            </a:avLst>
          </a:prstGeom>
          <a:solidFill>
            <a:srgbClr val="4581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283" name="Google Shape;283;p43"/>
          <p:cNvSpPr txBox="1"/>
          <p:nvPr/>
        </p:nvSpPr>
        <p:spPr>
          <a:xfrm>
            <a:off x="5656875" y="613525"/>
            <a:ext cx="2818500" cy="56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Fira Sans Extra Condensed"/>
                <a:ea typeface="Fira Sans Extra Condensed"/>
                <a:cs typeface="Fira Sans Extra Condensed"/>
                <a:sym typeface="Fira Sans Extra Condensed"/>
              </a:rPr>
              <a:t>Occupation</a:t>
            </a:r>
            <a:endParaRPr sz="2200" b="1">
              <a:latin typeface="Fira Sans Extra Condensed"/>
              <a:ea typeface="Fira Sans Extra Condensed"/>
              <a:cs typeface="Fira Sans Extra Condensed"/>
              <a:sym typeface="Fira Sans Extra Condensed"/>
            </a:endParaRPr>
          </a:p>
        </p:txBody>
      </p:sp>
      <p:sp>
        <p:nvSpPr>
          <p:cNvPr id="284" name="Google Shape;284;p43"/>
          <p:cNvSpPr/>
          <p:nvPr/>
        </p:nvSpPr>
        <p:spPr>
          <a:xfrm>
            <a:off x="7099200" y="1198701"/>
            <a:ext cx="925799" cy="215325"/>
          </a:xfrm>
          <a:custGeom>
            <a:avLst/>
            <a:gdLst/>
            <a:ahLst/>
            <a:cxnLst/>
            <a:rect l="l" t="t" r="r" b="b"/>
            <a:pathLst>
              <a:path w="13329" h="1595" fill="none" extrusionOk="0">
                <a:moveTo>
                  <a:pt x="1" y="1594"/>
                </a:moveTo>
                <a:lnTo>
                  <a:pt x="1581" y="0"/>
                </a:lnTo>
                <a:lnTo>
                  <a:pt x="13329" y="0"/>
                </a:lnTo>
              </a:path>
            </a:pathLst>
          </a:custGeom>
          <a:solidFill>
            <a:schemeClr val="accent3"/>
          </a:solidFill>
          <a:ln w="19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3"/>
          <p:cNvSpPr/>
          <p:nvPr/>
        </p:nvSpPr>
        <p:spPr>
          <a:xfrm>
            <a:off x="7153125" y="4427025"/>
            <a:ext cx="817959" cy="168524"/>
          </a:xfrm>
          <a:custGeom>
            <a:avLst/>
            <a:gdLst/>
            <a:ahLst/>
            <a:cxnLst/>
            <a:rect l="l" t="t" r="r" b="b"/>
            <a:pathLst>
              <a:path w="13343" h="1595" fill="none" extrusionOk="0">
                <a:moveTo>
                  <a:pt x="1" y="0"/>
                </a:moveTo>
                <a:lnTo>
                  <a:pt x="1595" y="1594"/>
                </a:lnTo>
                <a:lnTo>
                  <a:pt x="13343" y="1594"/>
                </a:lnTo>
              </a:path>
            </a:pathLst>
          </a:custGeom>
          <a:noFill/>
          <a:ln w="19050" cap="flat" cmpd="sng">
            <a:solidFill>
              <a:srgbClr val="3D85C6"/>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 name="Google Shape;286;p43"/>
          <p:cNvGrpSpPr/>
          <p:nvPr/>
        </p:nvGrpSpPr>
        <p:grpSpPr>
          <a:xfrm>
            <a:off x="5472825" y="1414013"/>
            <a:ext cx="3052500" cy="3052500"/>
            <a:chOff x="4389375" y="1045500"/>
            <a:chExt cx="3052500" cy="3052500"/>
          </a:xfrm>
        </p:grpSpPr>
        <p:sp>
          <p:nvSpPr>
            <p:cNvPr id="287" name="Google Shape;287;p43"/>
            <p:cNvSpPr/>
            <p:nvPr/>
          </p:nvSpPr>
          <p:spPr>
            <a:xfrm>
              <a:off x="4389375" y="1045500"/>
              <a:ext cx="3052500" cy="3052500"/>
            </a:xfrm>
            <a:prstGeom prst="pie">
              <a:avLst>
                <a:gd name="adj1" fmla="val 2991682"/>
                <a:gd name="adj2" fmla="val 113530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288" name="Google Shape;288;p43"/>
            <p:cNvSpPr/>
            <p:nvPr/>
          </p:nvSpPr>
          <p:spPr>
            <a:xfrm>
              <a:off x="4389375" y="1045500"/>
              <a:ext cx="3052500" cy="3052500"/>
            </a:xfrm>
            <a:prstGeom prst="pie">
              <a:avLst>
                <a:gd name="adj1" fmla="val 16648863"/>
                <a:gd name="adj2" fmla="val 6514196"/>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3"/>
            <p:cNvSpPr/>
            <p:nvPr/>
          </p:nvSpPr>
          <p:spPr>
            <a:xfrm>
              <a:off x="4389375" y="1045512"/>
              <a:ext cx="3052500" cy="2994300"/>
            </a:xfrm>
            <a:prstGeom prst="pie">
              <a:avLst>
                <a:gd name="adj1" fmla="val 15864276"/>
                <a:gd name="adj2" fmla="val 16660055"/>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3"/>
            <p:cNvSpPr/>
            <p:nvPr/>
          </p:nvSpPr>
          <p:spPr>
            <a:xfrm>
              <a:off x="4389375" y="1045500"/>
              <a:ext cx="3052500" cy="3052500"/>
            </a:xfrm>
            <a:prstGeom prst="pie">
              <a:avLst>
                <a:gd name="adj1" fmla="val 11330992"/>
                <a:gd name="adj2" fmla="val 13733760"/>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cxnSp>
        <p:nvCxnSpPr>
          <p:cNvPr id="291" name="Google Shape;291;p43"/>
          <p:cNvCxnSpPr/>
          <p:nvPr/>
        </p:nvCxnSpPr>
        <p:spPr>
          <a:xfrm>
            <a:off x="5001825" y="2288425"/>
            <a:ext cx="1310100" cy="66000"/>
          </a:xfrm>
          <a:prstGeom prst="straightConnector1">
            <a:avLst/>
          </a:prstGeom>
          <a:noFill/>
          <a:ln w="19050" cap="flat" cmpd="sng">
            <a:solidFill>
              <a:srgbClr val="1155CC"/>
            </a:solidFill>
            <a:prstDash val="solid"/>
            <a:round/>
            <a:headEnd type="none" w="sm" len="sm"/>
            <a:tailEnd type="none" w="sm" len="sm"/>
          </a:ln>
        </p:spPr>
      </p:cxnSp>
      <p:sp>
        <p:nvSpPr>
          <p:cNvPr id="292" name="Google Shape;292;p43"/>
          <p:cNvSpPr/>
          <p:nvPr/>
        </p:nvSpPr>
        <p:spPr>
          <a:xfrm>
            <a:off x="5288625" y="1414025"/>
            <a:ext cx="1023308" cy="168524"/>
          </a:xfrm>
          <a:custGeom>
            <a:avLst/>
            <a:gdLst/>
            <a:ahLst/>
            <a:cxnLst/>
            <a:rect l="l" t="t" r="r" b="b"/>
            <a:pathLst>
              <a:path w="13343" h="1595" fill="none" extrusionOk="0">
                <a:moveTo>
                  <a:pt x="13343" y="1595"/>
                </a:moveTo>
                <a:lnTo>
                  <a:pt x="11749" y="1"/>
                </a:lnTo>
                <a:lnTo>
                  <a:pt x="1" y="1"/>
                </a:lnTo>
              </a:path>
            </a:pathLst>
          </a:custGeom>
          <a:noFill/>
          <a:ln w="19050" cap="flat" cmpd="sng">
            <a:solidFill>
              <a:srgbClr val="45818E"/>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3"/>
          <p:cNvSpPr/>
          <p:nvPr/>
        </p:nvSpPr>
        <p:spPr>
          <a:xfrm>
            <a:off x="5406676" y="4200650"/>
            <a:ext cx="817959" cy="168524"/>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3"/>
          <p:cNvSpPr txBox="1"/>
          <p:nvPr/>
        </p:nvSpPr>
        <p:spPr>
          <a:xfrm>
            <a:off x="8089925" y="980750"/>
            <a:ext cx="97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3"/>
                </a:solidFill>
                <a:latin typeface="Fira Sans Extra Condensed"/>
                <a:ea typeface="Fira Sans Extra Condensed"/>
                <a:cs typeface="Fira Sans Extra Condensed"/>
                <a:sym typeface="Fira Sans Extra Condensed"/>
              </a:rPr>
              <a:t>Retired</a:t>
            </a:r>
            <a:endParaRPr sz="1700" b="1">
              <a:solidFill>
                <a:schemeClr val="accent3"/>
              </a:solidFill>
              <a:latin typeface="Fira Sans Extra Condensed"/>
              <a:ea typeface="Fira Sans Extra Condensed"/>
              <a:cs typeface="Fira Sans Extra Condensed"/>
              <a:sym typeface="Fira Sans Extra Condensed"/>
            </a:endParaRPr>
          </a:p>
        </p:txBody>
      </p:sp>
      <p:sp>
        <p:nvSpPr>
          <p:cNvPr id="295" name="Google Shape;295;p43"/>
          <p:cNvSpPr txBox="1"/>
          <p:nvPr/>
        </p:nvSpPr>
        <p:spPr>
          <a:xfrm>
            <a:off x="8089925" y="4369175"/>
            <a:ext cx="1023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3D85C6"/>
                </a:solidFill>
                <a:latin typeface="Fira Sans Extra Condensed"/>
                <a:ea typeface="Fira Sans Extra Condensed"/>
                <a:cs typeface="Fira Sans Extra Condensed"/>
                <a:sym typeface="Fira Sans Extra Condensed"/>
              </a:rPr>
              <a:t>Student</a:t>
            </a:r>
            <a:endParaRPr sz="1700" b="1">
              <a:solidFill>
                <a:srgbClr val="3D85C6"/>
              </a:solidFill>
              <a:latin typeface="Fira Sans Extra Condensed"/>
              <a:ea typeface="Fira Sans Extra Condensed"/>
              <a:cs typeface="Fira Sans Extra Condensed"/>
              <a:sym typeface="Fira Sans Extra Condensed"/>
            </a:endParaRPr>
          </a:p>
        </p:txBody>
      </p:sp>
      <p:sp>
        <p:nvSpPr>
          <p:cNvPr id="296" name="Google Shape;296;p43"/>
          <p:cNvSpPr txBox="1"/>
          <p:nvPr/>
        </p:nvSpPr>
        <p:spPr>
          <a:xfrm>
            <a:off x="4459700" y="4160500"/>
            <a:ext cx="1023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6"/>
                </a:solidFill>
                <a:latin typeface="Fira Sans Extra Condensed"/>
                <a:ea typeface="Fira Sans Extra Condensed"/>
                <a:cs typeface="Fira Sans Extra Condensed"/>
                <a:sym typeface="Fira Sans Extra Condensed"/>
              </a:rPr>
              <a:t>Employee</a:t>
            </a:r>
            <a:endParaRPr sz="1700" b="1">
              <a:solidFill>
                <a:schemeClr val="accent6"/>
              </a:solidFill>
              <a:latin typeface="Fira Sans Extra Condensed"/>
              <a:ea typeface="Fira Sans Extra Condensed"/>
              <a:cs typeface="Fira Sans Extra Condensed"/>
              <a:sym typeface="Fira Sans Extra Condensed"/>
            </a:endParaRPr>
          </a:p>
        </p:txBody>
      </p:sp>
      <p:sp>
        <p:nvSpPr>
          <p:cNvPr id="297" name="Google Shape;297;p43"/>
          <p:cNvSpPr txBox="1"/>
          <p:nvPr/>
        </p:nvSpPr>
        <p:spPr>
          <a:xfrm>
            <a:off x="3978525" y="1982875"/>
            <a:ext cx="1023300" cy="708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700" b="1">
                <a:solidFill>
                  <a:srgbClr val="1155CC"/>
                </a:solidFill>
                <a:latin typeface="Fira Sans Extra Condensed"/>
                <a:ea typeface="Fira Sans Extra Condensed"/>
                <a:cs typeface="Fira Sans Extra Condensed"/>
                <a:sym typeface="Fira Sans Extra Condensed"/>
              </a:rPr>
              <a:t>Self Employed</a:t>
            </a:r>
            <a:endParaRPr sz="1700" b="1">
              <a:solidFill>
                <a:srgbClr val="1155CC"/>
              </a:solidFill>
              <a:latin typeface="Fira Sans Extra Condensed"/>
              <a:ea typeface="Fira Sans Extra Condensed"/>
              <a:cs typeface="Fira Sans Extra Condensed"/>
              <a:sym typeface="Fira Sans Extra Condensed"/>
            </a:endParaRPr>
          </a:p>
        </p:txBody>
      </p:sp>
      <p:sp>
        <p:nvSpPr>
          <p:cNvPr id="298" name="Google Shape;298;p43"/>
          <p:cNvSpPr txBox="1"/>
          <p:nvPr/>
        </p:nvSpPr>
        <p:spPr>
          <a:xfrm>
            <a:off x="3978525" y="1198700"/>
            <a:ext cx="1310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45818E"/>
                </a:solidFill>
                <a:latin typeface="Fira Sans Extra Condensed"/>
                <a:ea typeface="Fira Sans Extra Condensed"/>
                <a:cs typeface="Fira Sans Extra Condensed"/>
                <a:sym typeface="Fira Sans Extra Condensed"/>
              </a:rPr>
              <a:t>House wife</a:t>
            </a:r>
            <a:endParaRPr sz="1700" b="1">
              <a:solidFill>
                <a:srgbClr val="45818E"/>
              </a:solidFill>
              <a:latin typeface="Fira Sans Extra Condensed"/>
              <a:ea typeface="Fira Sans Extra Condensed"/>
              <a:cs typeface="Fira Sans Extra Condensed"/>
              <a:sym typeface="Fira Sans Extra Condensed"/>
            </a:endParaRPr>
          </a:p>
        </p:txBody>
      </p:sp>
      <p:sp>
        <p:nvSpPr>
          <p:cNvPr id="299" name="Google Shape;299;p43"/>
          <p:cNvSpPr txBox="1"/>
          <p:nvPr/>
        </p:nvSpPr>
        <p:spPr>
          <a:xfrm>
            <a:off x="2806778" y="4600525"/>
            <a:ext cx="925800" cy="45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a:solidFill>
                  <a:schemeClr val="accent4"/>
                </a:solidFill>
                <a:latin typeface="Fira Sans Extra Condensed"/>
                <a:ea typeface="Fira Sans Extra Condensed"/>
                <a:cs typeface="Fira Sans Extra Condensed"/>
                <a:sym typeface="Fira Sans Extra Condensed"/>
              </a:rPr>
              <a:t>2.5</a:t>
            </a:r>
            <a:r>
              <a:rPr lang="en" sz="2000" b="1" i="0" u="none" strike="noStrike" cap="none">
                <a:solidFill>
                  <a:schemeClr val="accent4"/>
                </a:solidFill>
                <a:latin typeface="Fira Sans Extra Condensed"/>
                <a:ea typeface="Fira Sans Extra Condensed"/>
                <a:cs typeface="Fira Sans Extra Condensed"/>
                <a:sym typeface="Fira Sans Extra Condensed"/>
              </a:rPr>
              <a:t>%</a:t>
            </a:r>
            <a:endParaRPr sz="2000" b="1" i="0" u="none" strike="noStrike" cap="none">
              <a:solidFill>
                <a:schemeClr val="accent4"/>
              </a:solidFill>
              <a:latin typeface="Fira Sans Extra Condensed"/>
              <a:ea typeface="Fira Sans Extra Condensed"/>
              <a:cs typeface="Fira Sans Extra Condensed"/>
              <a:sym typeface="Fira Sans Extra Condensed"/>
            </a:endParaRPr>
          </a:p>
        </p:txBody>
      </p:sp>
      <p:sp>
        <p:nvSpPr>
          <p:cNvPr id="300" name="Google Shape;300;p43"/>
          <p:cNvSpPr txBox="1"/>
          <p:nvPr/>
        </p:nvSpPr>
        <p:spPr>
          <a:xfrm>
            <a:off x="7309675" y="2799750"/>
            <a:ext cx="882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FFFF"/>
                </a:solidFill>
                <a:latin typeface="Fira Sans Extra Condensed"/>
                <a:ea typeface="Fira Sans Extra Condensed"/>
                <a:cs typeface="Fira Sans Extra Condensed"/>
                <a:sym typeface="Fira Sans Extra Condensed"/>
              </a:rPr>
              <a:t>53.5%</a:t>
            </a:r>
            <a:endParaRPr sz="2200" b="1">
              <a:solidFill>
                <a:srgbClr val="FFFFFF"/>
              </a:solidFill>
              <a:latin typeface="Fira Sans Extra Condensed"/>
              <a:ea typeface="Fira Sans Extra Condensed"/>
              <a:cs typeface="Fira Sans Extra Condensed"/>
              <a:sym typeface="Fira Sans Extra Condensed"/>
            </a:endParaRPr>
          </a:p>
        </p:txBody>
      </p:sp>
      <p:sp>
        <p:nvSpPr>
          <p:cNvPr id="301" name="Google Shape;301;p43"/>
          <p:cNvSpPr txBox="1"/>
          <p:nvPr/>
        </p:nvSpPr>
        <p:spPr>
          <a:xfrm>
            <a:off x="5847750" y="3254875"/>
            <a:ext cx="1023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22.5%</a:t>
            </a:r>
            <a:endParaRPr sz="2200" b="1">
              <a:solidFill>
                <a:schemeClr val="lt1"/>
              </a:solidFill>
              <a:latin typeface="Fira Sans Extra Condensed"/>
              <a:ea typeface="Fira Sans Extra Condensed"/>
              <a:cs typeface="Fira Sans Extra Condensed"/>
              <a:sym typeface="Fira Sans Extra Condensed"/>
            </a:endParaRPr>
          </a:p>
        </p:txBody>
      </p:sp>
      <p:sp>
        <p:nvSpPr>
          <p:cNvPr id="302" name="Google Shape;302;p43"/>
          <p:cNvSpPr txBox="1"/>
          <p:nvPr/>
        </p:nvSpPr>
        <p:spPr>
          <a:xfrm>
            <a:off x="5772975" y="2296075"/>
            <a:ext cx="711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11%</a:t>
            </a:r>
            <a:endParaRPr sz="2100" b="1">
              <a:solidFill>
                <a:schemeClr val="lt1"/>
              </a:solidFill>
              <a:latin typeface="Fira Sans Extra Condensed"/>
              <a:ea typeface="Fira Sans Extra Condensed"/>
              <a:cs typeface="Fira Sans Extra Condensed"/>
              <a:sym typeface="Fira Sans Extra Condensed"/>
            </a:endParaRPr>
          </a:p>
        </p:txBody>
      </p:sp>
      <p:sp>
        <p:nvSpPr>
          <p:cNvPr id="303" name="Google Shape;303;p43"/>
          <p:cNvSpPr txBox="1"/>
          <p:nvPr/>
        </p:nvSpPr>
        <p:spPr>
          <a:xfrm>
            <a:off x="6224625" y="1786738"/>
            <a:ext cx="81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304" name="Google Shape;304;p43"/>
          <p:cNvSpPr txBox="1"/>
          <p:nvPr/>
        </p:nvSpPr>
        <p:spPr>
          <a:xfrm>
            <a:off x="6841800" y="1453975"/>
            <a:ext cx="925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4.5%</a:t>
            </a:r>
            <a:endParaRPr sz="16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p:nvPr/>
        </p:nvSpPr>
        <p:spPr>
          <a:xfrm rot="10800000">
            <a:off x="6667129" y="2509628"/>
            <a:ext cx="1437296" cy="1823822"/>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4"/>
          <p:cNvSpPr/>
          <p:nvPr/>
        </p:nvSpPr>
        <p:spPr>
          <a:xfrm rot="10800000">
            <a:off x="6667129" y="2509626"/>
            <a:ext cx="1437296" cy="5786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4"/>
          <p:cNvSpPr txBox="1"/>
          <p:nvPr/>
        </p:nvSpPr>
        <p:spPr>
          <a:xfrm>
            <a:off x="1096075" y="2984199"/>
            <a:ext cx="1333500" cy="134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100" b="1">
                <a:solidFill>
                  <a:schemeClr val="accent6"/>
                </a:solidFill>
                <a:latin typeface="Fira Sans Extra Condensed"/>
                <a:ea typeface="Fira Sans Extra Condensed"/>
                <a:cs typeface="Fira Sans Extra Condensed"/>
                <a:sym typeface="Fira Sans Extra Condensed"/>
              </a:rPr>
              <a:t>Upto 3,00,000</a:t>
            </a:r>
            <a:endParaRPr sz="2100" b="1">
              <a:solidFill>
                <a:schemeClr val="accent6"/>
              </a:solidFill>
              <a:latin typeface="Fira Sans Extra Condensed"/>
              <a:ea typeface="Fira Sans Extra Condensed"/>
              <a:cs typeface="Fira Sans Extra Condensed"/>
              <a:sym typeface="Fira Sans Extra Condensed"/>
            </a:endParaRPr>
          </a:p>
        </p:txBody>
      </p:sp>
      <p:sp>
        <p:nvSpPr>
          <p:cNvPr id="312" name="Google Shape;312;p44"/>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4"/>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4"/>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4"/>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4"/>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4"/>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4"/>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chemeClr val="accent6"/>
                </a:solidFill>
                <a:latin typeface="Fira Sans Extra Condensed"/>
                <a:ea typeface="Fira Sans Extra Condensed"/>
                <a:cs typeface="Fira Sans Extra Condensed"/>
                <a:sym typeface="Fira Sans Extra Condensed"/>
              </a:rPr>
              <a:t>34.5%</a:t>
            </a:r>
            <a:endParaRPr sz="2400" b="1">
              <a:solidFill>
                <a:schemeClr val="accent6"/>
              </a:solidFill>
              <a:latin typeface="Fira Sans Extra Condensed"/>
              <a:ea typeface="Fira Sans Extra Condensed"/>
              <a:cs typeface="Fira Sans Extra Condensed"/>
              <a:sym typeface="Fira Sans Extra Condensed"/>
            </a:endParaRPr>
          </a:p>
        </p:txBody>
      </p:sp>
      <p:sp>
        <p:nvSpPr>
          <p:cNvPr id="319" name="Google Shape;319;p44"/>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chemeClr val="accent5"/>
                </a:solidFill>
                <a:latin typeface="Fira Sans Extra Condensed"/>
                <a:ea typeface="Fira Sans Extra Condensed"/>
                <a:cs typeface="Fira Sans Extra Condensed"/>
                <a:sym typeface="Fira Sans Extra Condensed"/>
              </a:rPr>
              <a:t>23%</a:t>
            </a:r>
            <a:endParaRPr sz="2400" b="1">
              <a:solidFill>
                <a:schemeClr val="accent5"/>
              </a:solidFill>
              <a:latin typeface="Fira Sans Extra Condensed"/>
              <a:ea typeface="Fira Sans Extra Condensed"/>
              <a:cs typeface="Fira Sans Extra Condensed"/>
              <a:sym typeface="Fira Sans Extra Condensed"/>
            </a:endParaRPr>
          </a:p>
        </p:txBody>
      </p:sp>
      <p:sp>
        <p:nvSpPr>
          <p:cNvPr id="320" name="Google Shape;320;p44"/>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24.5%</a:t>
            </a:r>
            <a:endParaRPr sz="2400" b="1">
              <a:solidFill>
                <a:schemeClr val="accent4"/>
              </a:solidFill>
              <a:latin typeface="Fira Sans Extra Condensed"/>
              <a:ea typeface="Fira Sans Extra Condensed"/>
              <a:cs typeface="Fira Sans Extra Condensed"/>
              <a:sym typeface="Fira Sans Extra Condensed"/>
            </a:endParaRPr>
          </a:p>
        </p:txBody>
      </p:sp>
      <p:sp>
        <p:nvSpPr>
          <p:cNvPr id="321" name="Google Shape;321;p44"/>
          <p:cNvSpPr txBox="1"/>
          <p:nvPr/>
        </p:nvSpPr>
        <p:spPr>
          <a:xfrm>
            <a:off x="6798105" y="1887798"/>
            <a:ext cx="1175400" cy="6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chemeClr val="accent2"/>
                </a:solidFill>
                <a:latin typeface="Fira Sans Extra Condensed"/>
                <a:ea typeface="Fira Sans Extra Condensed"/>
                <a:cs typeface="Fira Sans Extra Condensed"/>
                <a:sym typeface="Fira Sans Extra Condensed"/>
              </a:rPr>
              <a:t>18.5%</a:t>
            </a:r>
            <a:endParaRPr sz="2400" b="1">
              <a:solidFill>
                <a:schemeClr val="accent2"/>
              </a:solidFill>
              <a:latin typeface="Fira Sans Extra Condensed"/>
              <a:ea typeface="Fira Sans Extra Condensed"/>
              <a:cs typeface="Fira Sans Extra Condensed"/>
              <a:sym typeface="Fira Sans Extra Condensed"/>
            </a:endParaRPr>
          </a:p>
        </p:txBody>
      </p:sp>
      <p:sp>
        <p:nvSpPr>
          <p:cNvPr id="322" name="Google Shape;322;p44"/>
          <p:cNvSpPr txBox="1"/>
          <p:nvPr/>
        </p:nvSpPr>
        <p:spPr>
          <a:xfrm>
            <a:off x="2967300" y="3025875"/>
            <a:ext cx="1333500" cy="13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100" b="1">
                <a:solidFill>
                  <a:schemeClr val="accent5"/>
                </a:solidFill>
                <a:latin typeface="Fira Sans Extra Condensed"/>
                <a:ea typeface="Fira Sans Extra Condensed"/>
                <a:cs typeface="Fira Sans Extra Condensed"/>
                <a:sym typeface="Fira Sans Extra Condensed"/>
              </a:rPr>
              <a:t>3,00,000  to  5,00,000</a:t>
            </a:r>
            <a:endParaRPr sz="2100" b="1">
              <a:solidFill>
                <a:schemeClr val="accent5"/>
              </a:solidFill>
              <a:latin typeface="Fira Sans Extra Condensed"/>
              <a:ea typeface="Fira Sans Extra Condensed"/>
              <a:cs typeface="Fira Sans Extra Condensed"/>
              <a:sym typeface="Fira Sans Extra Condensed"/>
            </a:endParaRPr>
          </a:p>
        </p:txBody>
      </p:sp>
      <p:sp>
        <p:nvSpPr>
          <p:cNvPr id="323" name="Google Shape;323;p44"/>
          <p:cNvSpPr txBox="1"/>
          <p:nvPr/>
        </p:nvSpPr>
        <p:spPr>
          <a:xfrm>
            <a:off x="4843175" y="3033712"/>
            <a:ext cx="1333500" cy="123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100" b="1">
                <a:solidFill>
                  <a:schemeClr val="accent4"/>
                </a:solidFill>
                <a:latin typeface="Fira Sans Extra Condensed"/>
                <a:ea typeface="Fira Sans Extra Condensed"/>
                <a:cs typeface="Fira Sans Extra Condensed"/>
                <a:sym typeface="Fira Sans Extra Condensed"/>
              </a:rPr>
              <a:t>5,00,000  to  10,00,000</a:t>
            </a:r>
            <a:endParaRPr sz="2100" b="1">
              <a:solidFill>
                <a:schemeClr val="accent4"/>
              </a:solidFill>
              <a:latin typeface="Fira Sans Extra Condensed"/>
              <a:ea typeface="Fira Sans Extra Condensed"/>
              <a:cs typeface="Fira Sans Extra Condensed"/>
              <a:sym typeface="Fira Sans Extra Condensed"/>
            </a:endParaRPr>
          </a:p>
        </p:txBody>
      </p:sp>
      <p:sp>
        <p:nvSpPr>
          <p:cNvPr id="324" name="Google Shape;324;p44"/>
          <p:cNvSpPr txBox="1"/>
          <p:nvPr/>
        </p:nvSpPr>
        <p:spPr>
          <a:xfrm>
            <a:off x="6719075" y="3129700"/>
            <a:ext cx="1333500" cy="123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100" b="1">
                <a:solidFill>
                  <a:schemeClr val="accent2"/>
                </a:solidFill>
                <a:latin typeface="Fira Sans Extra Condensed"/>
                <a:ea typeface="Fira Sans Extra Condensed"/>
                <a:cs typeface="Fira Sans Extra Condensed"/>
                <a:sym typeface="Fira Sans Extra Condensed"/>
              </a:rPr>
              <a:t>10,00,000  and  above</a:t>
            </a:r>
            <a:endParaRPr sz="2100" b="1">
              <a:solidFill>
                <a:schemeClr val="accent2"/>
              </a:solidFill>
              <a:latin typeface="Fira Sans Extra Condensed"/>
              <a:ea typeface="Fira Sans Extra Condensed"/>
              <a:cs typeface="Fira Sans Extra Condensed"/>
              <a:sym typeface="Fira Sans Extra Condensed"/>
            </a:endParaRPr>
          </a:p>
        </p:txBody>
      </p:sp>
      <p:sp>
        <p:nvSpPr>
          <p:cNvPr id="325" name="Google Shape;325;p44"/>
          <p:cNvSpPr txBox="1">
            <a:spLocks noGrp="1"/>
          </p:cNvSpPr>
          <p:nvPr>
            <p:ph type="title"/>
          </p:nvPr>
        </p:nvSpPr>
        <p:spPr>
          <a:xfrm>
            <a:off x="457200" y="414000"/>
            <a:ext cx="8229600"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rgbClr val="000000"/>
                </a:solidFill>
              </a:rPr>
              <a:t>Family Annual Income</a:t>
            </a:r>
            <a:endParaRPr sz="2600">
              <a:solidFill>
                <a:srgbClr val="000000"/>
              </a:solidFill>
            </a:endParaRPr>
          </a:p>
          <a:p>
            <a:pPr marL="0" lvl="0" indent="0" algn="ctr" rtl="0">
              <a:lnSpc>
                <a:spcPct val="100000"/>
              </a:lnSpc>
              <a:spcBef>
                <a:spcPts val="0"/>
              </a:spcBef>
              <a:spcAft>
                <a:spcPts val="0"/>
              </a:spcAft>
              <a:buSzPts val="2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9"/>
        <p:cNvGrpSpPr/>
        <p:nvPr/>
      </p:nvGrpSpPr>
      <p:grpSpPr>
        <a:xfrm>
          <a:off x="0" y="0"/>
          <a:ext cx="0" cy="0"/>
          <a:chOff x="0" y="0"/>
          <a:chExt cx="0" cy="0"/>
        </a:xfrm>
      </p:grpSpPr>
      <p:sp>
        <p:nvSpPr>
          <p:cNvPr id="330" name="Google Shape;330;p45"/>
          <p:cNvSpPr txBox="1"/>
          <p:nvPr/>
        </p:nvSpPr>
        <p:spPr>
          <a:xfrm>
            <a:off x="2970150" y="490375"/>
            <a:ext cx="2838000" cy="5388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Grocery Retail in India</a:t>
            </a:r>
            <a:endParaRPr sz="2300" b="1">
              <a:solidFill>
                <a:schemeClr val="lt1"/>
              </a:solidFill>
              <a:latin typeface="Fira Sans Extra Condensed"/>
              <a:ea typeface="Fira Sans Extra Condensed"/>
              <a:cs typeface="Fira Sans Extra Condensed"/>
              <a:sym typeface="Fira Sans Extra Condensed"/>
            </a:endParaRPr>
          </a:p>
        </p:txBody>
      </p:sp>
      <p:sp>
        <p:nvSpPr>
          <p:cNvPr id="331" name="Google Shape;331;p45"/>
          <p:cNvSpPr txBox="1"/>
          <p:nvPr/>
        </p:nvSpPr>
        <p:spPr>
          <a:xfrm>
            <a:off x="1187725" y="1983275"/>
            <a:ext cx="2016000" cy="4926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Organised sector</a:t>
            </a:r>
            <a:endParaRPr sz="2000" b="1">
              <a:solidFill>
                <a:schemeClr val="lt1"/>
              </a:solidFill>
              <a:latin typeface="Fira Sans Extra Condensed"/>
              <a:ea typeface="Fira Sans Extra Condensed"/>
              <a:cs typeface="Fira Sans Extra Condensed"/>
              <a:sym typeface="Fira Sans Extra Condensed"/>
            </a:endParaRPr>
          </a:p>
        </p:txBody>
      </p:sp>
      <p:sp>
        <p:nvSpPr>
          <p:cNvPr id="332" name="Google Shape;332;p45"/>
          <p:cNvSpPr txBox="1"/>
          <p:nvPr/>
        </p:nvSpPr>
        <p:spPr>
          <a:xfrm>
            <a:off x="5590100" y="1983275"/>
            <a:ext cx="2201400" cy="4926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Unorganised sector</a:t>
            </a:r>
            <a:endParaRPr sz="2000" b="1">
              <a:solidFill>
                <a:schemeClr val="lt1"/>
              </a:solidFill>
              <a:latin typeface="Fira Sans Extra Condensed"/>
              <a:ea typeface="Fira Sans Extra Condensed"/>
              <a:cs typeface="Fira Sans Extra Condensed"/>
              <a:sym typeface="Fira Sans Extra Condensed"/>
            </a:endParaRPr>
          </a:p>
        </p:txBody>
      </p:sp>
      <p:sp>
        <p:nvSpPr>
          <p:cNvPr id="333" name="Google Shape;333;p45"/>
          <p:cNvSpPr txBox="1"/>
          <p:nvPr/>
        </p:nvSpPr>
        <p:spPr>
          <a:xfrm>
            <a:off x="457200" y="3367275"/>
            <a:ext cx="1493400" cy="461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Supermarkets</a:t>
            </a:r>
            <a:endParaRPr sz="1800" b="1">
              <a:solidFill>
                <a:schemeClr val="lt1"/>
              </a:solidFill>
              <a:latin typeface="Fira Sans Extra Condensed"/>
              <a:ea typeface="Fira Sans Extra Condensed"/>
              <a:cs typeface="Fira Sans Extra Condensed"/>
              <a:sym typeface="Fira Sans Extra Condensed"/>
            </a:endParaRPr>
          </a:p>
        </p:txBody>
      </p:sp>
      <p:sp>
        <p:nvSpPr>
          <p:cNvPr id="334" name="Google Shape;334;p45"/>
          <p:cNvSpPr txBox="1"/>
          <p:nvPr/>
        </p:nvSpPr>
        <p:spPr>
          <a:xfrm>
            <a:off x="2350050" y="3374925"/>
            <a:ext cx="2016000" cy="4464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Online Grocery Stores</a:t>
            </a:r>
            <a:endParaRPr sz="1700" b="1">
              <a:solidFill>
                <a:schemeClr val="lt1"/>
              </a:solidFill>
              <a:latin typeface="Fira Sans Extra Condensed"/>
              <a:ea typeface="Fira Sans Extra Condensed"/>
              <a:cs typeface="Fira Sans Extra Condensed"/>
              <a:sym typeface="Fira Sans Extra Condensed"/>
            </a:endParaRPr>
          </a:p>
        </p:txBody>
      </p:sp>
      <p:sp>
        <p:nvSpPr>
          <p:cNvPr id="335" name="Google Shape;335;p45"/>
          <p:cNvSpPr txBox="1"/>
          <p:nvPr/>
        </p:nvSpPr>
        <p:spPr>
          <a:xfrm>
            <a:off x="4962000" y="3367275"/>
            <a:ext cx="1326900" cy="461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Local Stores</a:t>
            </a:r>
            <a:endParaRPr sz="1800" b="1">
              <a:solidFill>
                <a:schemeClr val="lt1"/>
              </a:solidFill>
              <a:latin typeface="Fira Sans Extra Condensed"/>
              <a:ea typeface="Fira Sans Extra Condensed"/>
              <a:cs typeface="Fira Sans Extra Condensed"/>
              <a:sym typeface="Fira Sans Extra Condensed"/>
            </a:endParaRPr>
          </a:p>
        </p:txBody>
      </p:sp>
      <p:sp>
        <p:nvSpPr>
          <p:cNvPr id="336" name="Google Shape;336;p45"/>
          <p:cNvSpPr txBox="1"/>
          <p:nvPr/>
        </p:nvSpPr>
        <p:spPr>
          <a:xfrm>
            <a:off x="6992100" y="3367275"/>
            <a:ext cx="1694700" cy="461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Street Vendors</a:t>
            </a:r>
            <a:endParaRPr sz="1800" b="1">
              <a:solidFill>
                <a:schemeClr val="lt1"/>
              </a:solidFill>
              <a:latin typeface="Fira Sans Extra Condensed"/>
              <a:ea typeface="Fira Sans Extra Condensed"/>
              <a:cs typeface="Fira Sans Extra Condensed"/>
              <a:sym typeface="Fira Sans Extra Condensed"/>
            </a:endParaRPr>
          </a:p>
        </p:txBody>
      </p:sp>
      <p:sp>
        <p:nvSpPr>
          <p:cNvPr id="337" name="Google Shape;337;p45"/>
          <p:cNvSpPr/>
          <p:nvPr/>
        </p:nvSpPr>
        <p:spPr>
          <a:xfrm rot="7114784">
            <a:off x="1307782" y="2735034"/>
            <a:ext cx="446506" cy="323536"/>
          </a:xfrm>
          <a:prstGeom prst="rightArrow">
            <a:avLst>
              <a:gd name="adj1" fmla="val 50000"/>
              <a:gd name="adj2" fmla="val 50000"/>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
        <p:nvSpPr>
          <p:cNvPr id="338" name="Google Shape;338;p45"/>
          <p:cNvSpPr/>
          <p:nvPr/>
        </p:nvSpPr>
        <p:spPr>
          <a:xfrm rot="7114784">
            <a:off x="5615707" y="2789359"/>
            <a:ext cx="446506" cy="323536"/>
          </a:xfrm>
          <a:prstGeom prst="rightArrow">
            <a:avLst>
              <a:gd name="adj1" fmla="val 50000"/>
              <a:gd name="adj2" fmla="val 50000"/>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
        <p:nvSpPr>
          <p:cNvPr id="339" name="Google Shape;339;p45"/>
          <p:cNvSpPr/>
          <p:nvPr/>
        </p:nvSpPr>
        <p:spPr>
          <a:xfrm rot="3476004">
            <a:off x="2724913" y="2744299"/>
            <a:ext cx="446408" cy="323628"/>
          </a:xfrm>
          <a:prstGeom prst="rightArrow">
            <a:avLst>
              <a:gd name="adj1" fmla="val 50000"/>
              <a:gd name="adj2" fmla="val 50000"/>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
        <p:nvSpPr>
          <p:cNvPr id="340" name="Google Shape;340;p45"/>
          <p:cNvSpPr/>
          <p:nvPr/>
        </p:nvSpPr>
        <p:spPr>
          <a:xfrm rot="3476004">
            <a:off x="7312688" y="2789299"/>
            <a:ext cx="446408" cy="323628"/>
          </a:xfrm>
          <a:prstGeom prst="rightArrow">
            <a:avLst>
              <a:gd name="adj1" fmla="val 50000"/>
              <a:gd name="adj2" fmla="val 50000"/>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
        <p:nvSpPr>
          <p:cNvPr id="341" name="Google Shape;341;p45"/>
          <p:cNvSpPr/>
          <p:nvPr/>
        </p:nvSpPr>
        <p:spPr>
          <a:xfrm rot="3204383">
            <a:off x="2440853" y="1125612"/>
            <a:ext cx="497706" cy="730327"/>
          </a:xfrm>
          <a:prstGeom prst="downArrow">
            <a:avLst>
              <a:gd name="adj1" fmla="val 50000"/>
              <a:gd name="adj2" fmla="val 50000"/>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
        <p:nvSpPr>
          <p:cNvPr id="342" name="Google Shape;342;p45"/>
          <p:cNvSpPr/>
          <p:nvPr/>
        </p:nvSpPr>
        <p:spPr>
          <a:xfrm rot="-2846573">
            <a:off x="5602665" y="1188112"/>
            <a:ext cx="497690" cy="730206"/>
          </a:xfrm>
          <a:prstGeom prst="downArrow">
            <a:avLst>
              <a:gd name="adj1" fmla="val 50000"/>
              <a:gd name="adj2" fmla="val 50000"/>
            </a:avLst>
          </a:prstGeom>
          <a:solidFill>
            <a:srgbClr val="CFE2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8" name="Google Shape;348;p46"/>
          <p:cNvPicPr preferRelativeResize="0"/>
          <p:nvPr/>
        </p:nvPicPr>
        <p:blipFill>
          <a:blip r:embed="rId3">
            <a:alphaModFix/>
          </a:blip>
          <a:stretch>
            <a:fillRect/>
          </a:stretch>
        </p:blipFill>
        <p:spPr>
          <a:xfrm>
            <a:off x="457200" y="974328"/>
            <a:ext cx="1991775" cy="1828022"/>
          </a:xfrm>
          <a:prstGeom prst="rect">
            <a:avLst/>
          </a:prstGeom>
          <a:noFill/>
          <a:ln>
            <a:noFill/>
          </a:ln>
        </p:spPr>
      </p:pic>
      <p:pic>
        <p:nvPicPr>
          <p:cNvPr id="349" name="Google Shape;349;p46"/>
          <p:cNvPicPr preferRelativeResize="0"/>
          <p:nvPr/>
        </p:nvPicPr>
        <p:blipFill>
          <a:blip r:embed="rId4">
            <a:alphaModFix/>
          </a:blip>
          <a:stretch>
            <a:fillRect/>
          </a:stretch>
        </p:blipFill>
        <p:spPr>
          <a:xfrm>
            <a:off x="2996379" y="960125"/>
            <a:ext cx="3341574" cy="1856425"/>
          </a:xfrm>
          <a:prstGeom prst="rect">
            <a:avLst/>
          </a:prstGeom>
          <a:noFill/>
          <a:ln>
            <a:noFill/>
          </a:ln>
        </p:spPr>
      </p:pic>
      <p:pic>
        <p:nvPicPr>
          <p:cNvPr id="350" name="Google Shape;350;p46"/>
          <p:cNvPicPr preferRelativeResize="0"/>
          <p:nvPr/>
        </p:nvPicPr>
        <p:blipFill>
          <a:blip r:embed="rId5">
            <a:alphaModFix/>
          </a:blip>
          <a:stretch>
            <a:fillRect/>
          </a:stretch>
        </p:blipFill>
        <p:spPr>
          <a:xfrm>
            <a:off x="6859952" y="862200"/>
            <a:ext cx="1856425" cy="1856425"/>
          </a:xfrm>
          <a:prstGeom prst="rect">
            <a:avLst/>
          </a:prstGeom>
          <a:noFill/>
          <a:ln>
            <a:noFill/>
          </a:ln>
        </p:spPr>
      </p:pic>
      <p:pic>
        <p:nvPicPr>
          <p:cNvPr id="351" name="Google Shape;351;p46"/>
          <p:cNvPicPr preferRelativeResize="0"/>
          <p:nvPr/>
        </p:nvPicPr>
        <p:blipFill>
          <a:blip r:embed="rId6">
            <a:alphaModFix/>
          </a:blip>
          <a:stretch>
            <a:fillRect/>
          </a:stretch>
        </p:blipFill>
        <p:spPr>
          <a:xfrm>
            <a:off x="167150" y="2994950"/>
            <a:ext cx="2888025" cy="1942850"/>
          </a:xfrm>
          <a:prstGeom prst="rect">
            <a:avLst/>
          </a:prstGeom>
          <a:noFill/>
          <a:ln>
            <a:noFill/>
          </a:ln>
        </p:spPr>
      </p:pic>
      <p:pic>
        <p:nvPicPr>
          <p:cNvPr id="352" name="Google Shape;352;p46"/>
          <p:cNvPicPr preferRelativeResize="0"/>
          <p:nvPr/>
        </p:nvPicPr>
        <p:blipFill>
          <a:blip r:embed="rId7">
            <a:alphaModFix/>
          </a:blip>
          <a:stretch>
            <a:fillRect/>
          </a:stretch>
        </p:blipFill>
        <p:spPr>
          <a:xfrm>
            <a:off x="6792275" y="2946025"/>
            <a:ext cx="1991775" cy="1991775"/>
          </a:xfrm>
          <a:prstGeom prst="rect">
            <a:avLst/>
          </a:prstGeom>
          <a:noFill/>
          <a:ln>
            <a:noFill/>
          </a:ln>
        </p:spPr>
      </p:pic>
      <p:pic>
        <p:nvPicPr>
          <p:cNvPr id="353" name="Google Shape;353;p46"/>
          <p:cNvPicPr preferRelativeResize="0"/>
          <p:nvPr/>
        </p:nvPicPr>
        <p:blipFill>
          <a:blip r:embed="rId8">
            <a:alphaModFix/>
          </a:blip>
          <a:stretch>
            <a:fillRect/>
          </a:stretch>
        </p:blipFill>
        <p:spPr>
          <a:xfrm>
            <a:off x="3326425" y="3167053"/>
            <a:ext cx="3187325" cy="1770746"/>
          </a:xfrm>
          <a:prstGeom prst="rect">
            <a:avLst/>
          </a:prstGeom>
          <a:noFill/>
          <a:ln>
            <a:noFill/>
          </a:ln>
        </p:spPr>
      </p:pic>
      <p:sp>
        <p:nvSpPr>
          <p:cNvPr id="11" name="Google Shape;347;p46">
            <a:extLst>
              <a:ext uri="{FF2B5EF4-FFF2-40B4-BE49-F238E27FC236}">
                <a16:creationId xmlns:a16="http://schemas.microsoft.com/office/drawing/2014/main" id="{D96DA7CC-BB29-46B3-87BF-D3173E047F63}"/>
              </a:ext>
            </a:extLst>
          </p:cNvPr>
          <p:cNvSpPr txBox="1">
            <a:spLocks/>
          </p:cNvSpPr>
          <p:nvPr/>
        </p:nvSpPr>
        <p:spPr>
          <a:xfrm>
            <a:off x="2592600" y="205699"/>
            <a:ext cx="3958800" cy="10301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9pPr>
          </a:lstStyle>
          <a:p>
            <a:pPr>
              <a:lnSpc>
                <a:spcPct val="200000"/>
              </a:lnSpc>
            </a:pPr>
            <a:r>
              <a:rPr lang="en-IN" sz="3000" dirty="0">
                <a:solidFill>
                  <a:schemeClr val="lt1"/>
                </a:solidFill>
                <a:latin typeface="Fira Sans"/>
                <a:ea typeface="Fira Sans"/>
                <a:cs typeface="Fira Sans"/>
                <a:sym typeface="Fira Sans"/>
              </a:rPr>
              <a:t>SUPERMARKETS</a:t>
            </a:r>
          </a:p>
          <a:p>
            <a:pPr>
              <a:lnSpc>
                <a:spcPct val="200000"/>
              </a:lnSpc>
              <a:spcBef>
                <a:spcPts val="1000"/>
              </a:spcBef>
            </a:pPr>
            <a:endParaRPr lang="en-IN" sz="3000" dirty="0">
              <a:latin typeface="Roboto"/>
              <a:ea typeface="Roboto"/>
              <a:cs typeface="Roboto"/>
              <a:sym typeface="Roboto"/>
            </a:endParaRPr>
          </a:p>
          <a:p>
            <a:pPr>
              <a:lnSpc>
                <a:spcPct val="200000"/>
              </a:lnSpc>
              <a:spcBef>
                <a:spcPts val="1000"/>
              </a:spcBef>
              <a:spcAft>
                <a:spcPts val="1000"/>
              </a:spcAft>
            </a:pPr>
            <a:endParaRPr lang="en-IN" sz="300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3556</Words>
  <Application>Microsoft Office PowerPoint</Application>
  <PresentationFormat>On-screen Show (16:9)</PresentationFormat>
  <Paragraphs>927</Paragraphs>
  <Slides>49</Slides>
  <Notes>49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49</vt:i4>
      </vt:variant>
    </vt:vector>
  </HeadingPairs>
  <TitlesOfParts>
    <vt:vector size="63" baseType="lpstr">
      <vt:lpstr>Fira Sans</vt:lpstr>
      <vt:lpstr>Arial</vt:lpstr>
      <vt:lpstr>Fira Sans Extra Condensed Medium</vt:lpstr>
      <vt:lpstr>Roboto</vt:lpstr>
      <vt:lpstr>Fira Sans Condensed</vt:lpstr>
      <vt:lpstr>Hind Guntur Medium</vt:lpstr>
      <vt:lpstr>Fira Sans Extra Condensed Black</vt:lpstr>
      <vt:lpstr>Hind Guntur</vt:lpstr>
      <vt:lpstr>Alfa Slab One</vt:lpstr>
      <vt:lpstr>Fira Sans Extra Condensed Light</vt:lpstr>
      <vt:lpstr>Fira Sans Extra Condensed</vt:lpstr>
      <vt:lpstr>Simple Light</vt:lpstr>
      <vt:lpstr>Statistics &amp; Results Infographics by Slidesgo</vt:lpstr>
      <vt:lpstr>Material</vt:lpstr>
      <vt:lpstr>A STUDY ON THE GROCERY BUYING BEHAVIOUR AMONG THE PEOPLE OF HYDERABAD</vt:lpstr>
      <vt:lpstr>PowerPoint Presentation</vt:lpstr>
      <vt:lpstr>PowerPoint Presentation</vt:lpstr>
      <vt:lpstr>PowerPoint Presentation</vt:lpstr>
      <vt:lpstr>Demographics</vt:lpstr>
      <vt:lpstr>Demographics</vt:lpstr>
      <vt:lpstr>Family Annual Income </vt:lpstr>
      <vt:lpstr>PowerPoint Presentation</vt:lpstr>
      <vt:lpstr>PowerPoint Presentation</vt:lpstr>
      <vt:lpstr>What is your most preferred supermarket?</vt:lpstr>
      <vt:lpstr>PowerPoint Presentation</vt:lpstr>
      <vt:lpstr>PowerPoint Presentation</vt:lpstr>
      <vt:lpstr>What is your most preferred app for online grocery shopping?</vt:lpstr>
      <vt:lpstr>Why do people prefer shopping online? </vt:lpstr>
      <vt:lpstr>What do you think primarily prevents people from shopping online?</vt:lpstr>
      <vt:lpstr>Have you ever encountered challenges while shopping online?</vt:lpstr>
      <vt:lpstr>Problems faced by people while shopping online</vt:lpstr>
      <vt:lpstr>With prompt delivery, would people still prefer Online Grocery Shopping with a 10-20% increase in the total price? </vt:lpstr>
      <vt:lpstr>With good discounts, would people still prefer Online Grocery Shopping if the delivery is delayed? </vt:lpstr>
      <vt:lpstr>Ranking modes of payment people use while shopping for groceries online from most to least frequently </vt:lpstr>
      <vt:lpstr>Ranking the most preferred mode of grocery shopping Pre-Pandemic</vt:lpstr>
      <vt:lpstr>Ranking the most preferred mode of grocery shopping during the Pandemic</vt:lpstr>
      <vt:lpstr>PowerPoint Presentation</vt:lpstr>
      <vt:lpstr>PowerPoint Presentation</vt:lpstr>
      <vt:lpstr>Online Grocery Shopping-Estimate Pre and During the Pandemic</vt:lpstr>
      <vt:lpstr>How likely are you to purchase groceries online post-pandemic?  </vt:lpstr>
      <vt:lpstr>PowerPoint Presentation</vt:lpstr>
      <vt:lpstr> Age * What is your most preferred mode of offline grocery shopping?</vt:lpstr>
      <vt:lpstr>How often do you shop for groceries offline? * Gender</vt:lpstr>
      <vt:lpstr> Age * What is your most preferred app for online grocery shopping? </vt:lpstr>
      <vt:lpstr> Family annual income * How often do you shop for groceries online?  </vt:lpstr>
      <vt:lpstr>Highest level of education * _UNCOMFORTABLE WITH TECHNOLOGY.  </vt:lpstr>
      <vt:lpstr>When did you start online grocery shopping? * Have you ever encountered challenges while shopping online (like transaction failures and  unavailability of products post ordering)?   </vt:lpstr>
      <vt:lpstr>What is your most preferred mode of offline grocery shopping? * Shopping       at supermarkets takes less time compared to local stores.</vt:lpstr>
      <vt:lpstr>Family annual income * With prompt delivery, would you still prefer Online      Grocery Shopping with a 10-20% increase in the total price?  </vt:lpstr>
      <vt:lpstr>Occupation * Select an appropriate option that fits best for your grocery      buying preference before the pandemic.</vt:lpstr>
      <vt:lpstr>Occupation * Select an appropriate option that fits best for your grocery        buying preference during the pandemic. </vt:lpstr>
      <vt:lpstr>Family annual income * How likely are you to purchase groceries online post-pandemic?  </vt:lpstr>
      <vt:lpstr>How likely are you to purchase groceries online post pandemic? * Online        shopping comparatively offers superior quality and fresh products. </vt:lpstr>
      <vt:lpstr>Age * _QUALITY ISSUES </vt:lpstr>
      <vt:lpstr>How likely are you to purchase groceries online post-pandemic? * I shop       groceries online because it is more convenient than safe.</vt:lpstr>
      <vt:lpstr>How likely are you to purchase groceries online post-pandemic? * I prefer         online grocery stores as they are well-advertised and give heavy discounts. </vt:lpstr>
      <vt:lpstr>CONCLUSIONS</vt:lpstr>
      <vt:lpstr>PowerPoint Presentation</vt:lpstr>
      <vt:lpstr>PowerPoint Presentation</vt:lpstr>
      <vt:lpstr>FUTURE OF GROCERY SHOPPING</vt:lpstr>
      <vt:lpstr>RECOMMENDATIONS</vt:lpstr>
      <vt:lpstr>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THE GROCERY BUYING BEHAVIOUR AMONG THE PEOPLE OF HYDERABAD</dc:title>
  <cp:lastModifiedBy>Shirisha</cp:lastModifiedBy>
  <cp:revision>1</cp:revision>
  <dcterms:modified xsi:type="dcterms:W3CDTF">2022-03-29T10:46:04Z</dcterms:modified>
</cp:coreProperties>
</file>